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png" ContentType="image/png"/>
  <Default Extension="jpg" ContentType="image/jpe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7" r:id="rId1"/>
  </p:sldMasterIdLst>
  <p:sldIdLst>
    <p:sldId id="256" r:id="rId2"/>
    <p:sldId id="257" r:id="rId3"/>
    <p:sldId id="258" r:id="rId4"/>
    <p:sldId id="259" r:id="rId5"/>
    <p:sldId id="261" r:id="rId6"/>
    <p:sldId id="263" r:id="rId7"/>
    <p:sldId id="262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3" r:id="rId16"/>
    <p:sldId id="274" r:id="rId17"/>
    <p:sldId id="277" r:id="rId18"/>
    <p:sldId id="279" r:id="rId19"/>
    <p:sldId id="281" r:id="rId20"/>
    <p:sldId id="282" r:id="rId21"/>
    <p:sldId id="283" r:id="rId22"/>
    <p:sldId id="284" r:id="rId23"/>
    <p:sldId id="285" r:id="rId24"/>
    <p:sldId id="286" r:id="rId25"/>
    <p:sldId id="287" r:id="rId26"/>
    <p:sldId id="260" r:id="rId2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58"/>
    <p:restoredTop sz="94599"/>
  </p:normalViewPr>
  <p:slideViewPr>
    <p:cSldViewPr snapToGrid="0" snapToObjects="1">
      <p:cViewPr varScale="1">
        <p:scale>
          <a:sx n="106" d="100"/>
          <a:sy n="106" d="100"/>
        </p:scale>
        <p:origin x="77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 6" title="scalloped circle"/>
          <p:cNvSpPr/>
          <p:nvPr/>
        </p:nvSpPr>
        <p:spPr bwMode="auto">
          <a:xfrm>
            <a:off x="3557016" y="630936"/>
            <a:ext cx="5235575" cy="5229225"/>
          </a:xfrm>
          <a:custGeom>
            <a:avLst/>
            <a:gdLst/>
            <a:ahLst/>
            <a:cxnLst/>
            <a:rect l="0" t="0" r="r" b="b"/>
            <a:pathLst>
              <a:path w="3298" h="3294">
                <a:moveTo>
                  <a:pt x="1649" y="0"/>
                </a:moveTo>
                <a:lnTo>
                  <a:pt x="1681" y="3"/>
                </a:lnTo>
                <a:lnTo>
                  <a:pt x="1712" y="11"/>
                </a:lnTo>
                <a:lnTo>
                  <a:pt x="1742" y="23"/>
                </a:lnTo>
                <a:lnTo>
                  <a:pt x="1773" y="38"/>
                </a:lnTo>
                <a:lnTo>
                  <a:pt x="1802" y="55"/>
                </a:lnTo>
                <a:lnTo>
                  <a:pt x="1832" y="73"/>
                </a:lnTo>
                <a:lnTo>
                  <a:pt x="1862" y="89"/>
                </a:lnTo>
                <a:lnTo>
                  <a:pt x="1892" y="105"/>
                </a:lnTo>
                <a:lnTo>
                  <a:pt x="1921" y="117"/>
                </a:lnTo>
                <a:lnTo>
                  <a:pt x="1953" y="125"/>
                </a:lnTo>
                <a:lnTo>
                  <a:pt x="1984" y="129"/>
                </a:lnTo>
                <a:lnTo>
                  <a:pt x="2017" y="129"/>
                </a:lnTo>
                <a:lnTo>
                  <a:pt x="2051" y="127"/>
                </a:lnTo>
                <a:lnTo>
                  <a:pt x="2085" y="123"/>
                </a:lnTo>
                <a:lnTo>
                  <a:pt x="2119" y="118"/>
                </a:lnTo>
                <a:lnTo>
                  <a:pt x="2153" y="114"/>
                </a:lnTo>
                <a:lnTo>
                  <a:pt x="2187" y="111"/>
                </a:lnTo>
                <a:lnTo>
                  <a:pt x="2219" y="112"/>
                </a:lnTo>
                <a:lnTo>
                  <a:pt x="2250" y="116"/>
                </a:lnTo>
                <a:lnTo>
                  <a:pt x="2280" y="125"/>
                </a:lnTo>
                <a:lnTo>
                  <a:pt x="2305" y="138"/>
                </a:lnTo>
                <a:lnTo>
                  <a:pt x="2329" y="155"/>
                </a:lnTo>
                <a:lnTo>
                  <a:pt x="2350" y="175"/>
                </a:lnTo>
                <a:lnTo>
                  <a:pt x="2371" y="198"/>
                </a:lnTo>
                <a:lnTo>
                  <a:pt x="2390" y="222"/>
                </a:lnTo>
                <a:lnTo>
                  <a:pt x="2409" y="247"/>
                </a:lnTo>
                <a:lnTo>
                  <a:pt x="2428" y="272"/>
                </a:lnTo>
                <a:lnTo>
                  <a:pt x="2447" y="296"/>
                </a:lnTo>
                <a:lnTo>
                  <a:pt x="2467" y="319"/>
                </a:lnTo>
                <a:lnTo>
                  <a:pt x="2490" y="339"/>
                </a:lnTo>
                <a:lnTo>
                  <a:pt x="2512" y="357"/>
                </a:lnTo>
                <a:lnTo>
                  <a:pt x="2537" y="371"/>
                </a:lnTo>
                <a:lnTo>
                  <a:pt x="2564" y="383"/>
                </a:lnTo>
                <a:lnTo>
                  <a:pt x="2593" y="393"/>
                </a:lnTo>
                <a:lnTo>
                  <a:pt x="2623" y="402"/>
                </a:lnTo>
                <a:lnTo>
                  <a:pt x="2653" y="410"/>
                </a:lnTo>
                <a:lnTo>
                  <a:pt x="2684" y="418"/>
                </a:lnTo>
                <a:lnTo>
                  <a:pt x="2713" y="427"/>
                </a:lnTo>
                <a:lnTo>
                  <a:pt x="2742" y="437"/>
                </a:lnTo>
                <a:lnTo>
                  <a:pt x="2769" y="449"/>
                </a:lnTo>
                <a:lnTo>
                  <a:pt x="2793" y="464"/>
                </a:lnTo>
                <a:lnTo>
                  <a:pt x="2815" y="482"/>
                </a:lnTo>
                <a:lnTo>
                  <a:pt x="2833" y="504"/>
                </a:lnTo>
                <a:lnTo>
                  <a:pt x="2848" y="528"/>
                </a:lnTo>
                <a:lnTo>
                  <a:pt x="2860" y="555"/>
                </a:lnTo>
                <a:lnTo>
                  <a:pt x="2870" y="584"/>
                </a:lnTo>
                <a:lnTo>
                  <a:pt x="2879" y="613"/>
                </a:lnTo>
                <a:lnTo>
                  <a:pt x="2887" y="644"/>
                </a:lnTo>
                <a:lnTo>
                  <a:pt x="2895" y="674"/>
                </a:lnTo>
                <a:lnTo>
                  <a:pt x="2904" y="704"/>
                </a:lnTo>
                <a:lnTo>
                  <a:pt x="2914" y="733"/>
                </a:lnTo>
                <a:lnTo>
                  <a:pt x="2926" y="760"/>
                </a:lnTo>
                <a:lnTo>
                  <a:pt x="2940" y="785"/>
                </a:lnTo>
                <a:lnTo>
                  <a:pt x="2958" y="807"/>
                </a:lnTo>
                <a:lnTo>
                  <a:pt x="2978" y="830"/>
                </a:lnTo>
                <a:lnTo>
                  <a:pt x="3001" y="850"/>
                </a:lnTo>
                <a:lnTo>
                  <a:pt x="3025" y="869"/>
                </a:lnTo>
                <a:lnTo>
                  <a:pt x="3051" y="888"/>
                </a:lnTo>
                <a:lnTo>
                  <a:pt x="3076" y="907"/>
                </a:lnTo>
                <a:lnTo>
                  <a:pt x="3100" y="926"/>
                </a:lnTo>
                <a:lnTo>
                  <a:pt x="3123" y="947"/>
                </a:lnTo>
                <a:lnTo>
                  <a:pt x="3143" y="968"/>
                </a:lnTo>
                <a:lnTo>
                  <a:pt x="3160" y="992"/>
                </a:lnTo>
                <a:lnTo>
                  <a:pt x="3173" y="1017"/>
                </a:lnTo>
                <a:lnTo>
                  <a:pt x="3182" y="1047"/>
                </a:lnTo>
                <a:lnTo>
                  <a:pt x="3186" y="1078"/>
                </a:lnTo>
                <a:lnTo>
                  <a:pt x="3187" y="1110"/>
                </a:lnTo>
                <a:lnTo>
                  <a:pt x="3184" y="1144"/>
                </a:lnTo>
                <a:lnTo>
                  <a:pt x="3180" y="1178"/>
                </a:lnTo>
                <a:lnTo>
                  <a:pt x="3175" y="1212"/>
                </a:lnTo>
                <a:lnTo>
                  <a:pt x="3171" y="1246"/>
                </a:lnTo>
                <a:lnTo>
                  <a:pt x="3169" y="1280"/>
                </a:lnTo>
                <a:lnTo>
                  <a:pt x="3169" y="1313"/>
                </a:lnTo>
                <a:lnTo>
                  <a:pt x="3173" y="1344"/>
                </a:lnTo>
                <a:lnTo>
                  <a:pt x="3181" y="1375"/>
                </a:lnTo>
                <a:lnTo>
                  <a:pt x="3193" y="1404"/>
                </a:lnTo>
                <a:lnTo>
                  <a:pt x="3209" y="1434"/>
                </a:lnTo>
                <a:lnTo>
                  <a:pt x="3225" y="1464"/>
                </a:lnTo>
                <a:lnTo>
                  <a:pt x="3243" y="1494"/>
                </a:lnTo>
                <a:lnTo>
                  <a:pt x="3260" y="1523"/>
                </a:lnTo>
                <a:lnTo>
                  <a:pt x="3275" y="1554"/>
                </a:lnTo>
                <a:lnTo>
                  <a:pt x="3287" y="1584"/>
                </a:lnTo>
                <a:lnTo>
                  <a:pt x="3295" y="1615"/>
                </a:lnTo>
                <a:lnTo>
                  <a:pt x="3298" y="1647"/>
                </a:lnTo>
                <a:lnTo>
                  <a:pt x="3295" y="1679"/>
                </a:lnTo>
                <a:lnTo>
                  <a:pt x="3287" y="1710"/>
                </a:lnTo>
                <a:lnTo>
                  <a:pt x="3275" y="1740"/>
                </a:lnTo>
                <a:lnTo>
                  <a:pt x="3260" y="1771"/>
                </a:lnTo>
                <a:lnTo>
                  <a:pt x="3243" y="1800"/>
                </a:lnTo>
                <a:lnTo>
                  <a:pt x="3225" y="1830"/>
                </a:lnTo>
                <a:lnTo>
                  <a:pt x="3209" y="1860"/>
                </a:lnTo>
                <a:lnTo>
                  <a:pt x="3193" y="1890"/>
                </a:lnTo>
                <a:lnTo>
                  <a:pt x="3181" y="1919"/>
                </a:lnTo>
                <a:lnTo>
                  <a:pt x="3173" y="1950"/>
                </a:lnTo>
                <a:lnTo>
                  <a:pt x="3169" y="1981"/>
                </a:lnTo>
                <a:lnTo>
                  <a:pt x="3169" y="2014"/>
                </a:lnTo>
                <a:lnTo>
                  <a:pt x="3171" y="2048"/>
                </a:lnTo>
                <a:lnTo>
                  <a:pt x="3175" y="2082"/>
                </a:lnTo>
                <a:lnTo>
                  <a:pt x="3180" y="2116"/>
                </a:lnTo>
                <a:lnTo>
                  <a:pt x="3184" y="2150"/>
                </a:lnTo>
                <a:lnTo>
                  <a:pt x="3187" y="2184"/>
                </a:lnTo>
                <a:lnTo>
                  <a:pt x="3186" y="2216"/>
                </a:lnTo>
                <a:lnTo>
                  <a:pt x="3182" y="2247"/>
                </a:lnTo>
                <a:lnTo>
                  <a:pt x="3173" y="2277"/>
                </a:lnTo>
                <a:lnTo>
                  <a:pt x="3160" y="2302"/>
                </a:lnTo>
                <a:lnTo>
                  <a:pt x="3143" y="2326"/>
                </a:lnTo>
                <a:lnTo>
                  <a:pt x="3123" y="2347"/>
                </a:lnTo>
                <a:lnTo>
                  <a:pt x="3100" y="2368"/>
                </a:lnTo>
                <a:lnTo>
                  <a:pt x="3076" y="2387"/>
                </a:lnTo>
                <a:lnTo>
                  <a:pt x="3051" y="2406"/>
                </a:lnTo>
                <a:lnTo>
                  <a:pt x="3025" y="2425"/>
                </a:lnTo>
                <a:lnTo>
                  <a:pt x="3001" y="2444"/>
                </a:lnTo>
                <a:lnTo>
                  <a:pt x="2978" y="2464"/>
                </a:lnTo>
                <a:lnTo>
                  <a:pt x="2958" y="2487"/>
                </a:lnTo>
                <a:lnTo>
                  <a:pt x="2940" y="2509"/>
                </a:lnTo>
                <a:lnTo>
                  <a:pt x="2926" y="2534"/>
                </a:lnTo>
                <a:lnTo>
                  <a:pt x="2914" y="2561"/>
                </a:lnTo>
                <a:lnTo>
                  <a:pt x="2904" y="2590"/>
                </a:lnTo>
                <a:lnTo>
                  <a:pt x="2895" y="2620"/>
                </a:lnTo>
                <a:lnTo>
                  <a:pt x="2887" y="2650"/>
                </a:lnTo>
                <a:lnTo>
                  <a:pt x="2879" y="2681"/>
                </a:lnTo>
                <a:lnTo>
                  <a:pt x="2870" y="2710"/>
                </a:lnTo>
                <a:lnTo>
                  <a:pt x="2860" y="2739"/>
                </a:lnTo>
                <a:lnTo>
                  <a:pt x="2848" y="2766"/>
                </a:lnTo>
                <a:lnTo>
                  <a:pt x="2833" y="2790"/>
                </a:lnTo>
                <a:lnTo>
                  <a:pt x="2815" y="2812"/>
                </a:lnTo>
                <a:lnTo>
                  <a:pt x="2793" y="2830"/>
                </a:lnTo>
                <a:lnTo>
                  <a:pt x="2769" y="2845"/>
                </a:lnTo>
                <a:lnTo>
                  <a:pt x="2742" y="2857"/>
                </a:lnTo>
                <a:lnTo>
                  <a:pt x="2713" y="2867"/>
                </a:lnTo>
                <a:lnTo>
                  <a:pt x="2684" y="2876"/>
                </a:lnTo>
                <a:lnTo>
                  <a:pt x="2653" y="2884"/>
                </a:lnTo>
                <a:lnTo>
                  <a:pt x="2623" y="2892"/>
                </a:lnTo>
                <a:lnTo>
                  <a:pt x="2593" y="2901"/>
                </a:lnTo>
                <a:lnTo>
                  <a:pt x="2564" y="2911"/>
                </a:lnTo>
                <a:lnTo>
                  <a:pt x="2537" y="2923"/>
                </a:lnTo>
                <a:lnTo>
                  <a:pt x="2512" y="2937"/>
                </a:lnTo>
                <a:lnTo>
                  <a:pt x="2490" y="2955"/>
                </a:lnTo>
                <a:lnTo>
                  <a:pt x="2467" y="2975"/>
                </a:lnTo>
                <a:lnTo>
                  <a:pt x="2447" y="2998"/>
                </a:lnTo>
                <a:lnTo>
                  <a:pt x="2428" y="3022"/>
                </a:lnTo>
                <a:lnTo>
                  <a:pt x="2409" y="3047"/>
                </a:lnTo>
                <a:lnTo>
                  <a:pt x="2390" y="3072"/>
                </a:lnTo>
                <a:lnTo>
                  <a:pt x="2371" y="3096"/>
                </a:lnTo>
                <a:lnTo>
                  <a:pt x="2350" y="3119"/>
                </a:lnTo>
                <a:lnTo>
                  <a:pt x="2329" y="3139"/>
                </a:lnTo>
                <a:lnTo>
                  <a:pt x="2305" y="3156"/>
                </a:lnTo>
                <a:lnTo>
                  <a:pt x="2280" y="3169"/>
                </a:lnTo>
                <a:lnTo>
                  <a:pt x="2250" y="3178"/>
                </a:lnTo>
                <a:lnTo>
                  <a:pt x="2219" y="3182"/>
                </a:lnTo>
                <a:lnTo>
                  <a:pt x="2187" y="3183"/>
                </a:lnTo>
                <a:lnTo>
                  <a:pt x="2153" y="3180"/>
                </a:lnTo>
                <a:lnTo>
                  <a:pt x="2119" y="3176"/>
                </a:lnTo>
                <a:lnTo>
                  <a:pt x="2085" y="3171"/>
                </a:lnTo>
                <a:lnTo>
                  <a:pt x="2051" y="3167"/>
                </a:lnTo>
                <a:lnTo>
                  <a:pt x="2017" y="3165"/>
                </a:lnTo>
                <a:lnTo>
                  <a:pt x="1984" y="3165"/>
                </a:lnTo>
                <a:lnTo>
                  <a:pt x="1953" y="3169"/>
                </a:lnTo>
                <a:lnTo>
                  <a:pt x="1921" y="3177"/>
                </a:lnTo>
                <a:lnTo>
                  <a:pt x="1892" y="3189"/>
                </a:lnTo>
                <a:lnTo>
                  <a:pt x="1862" y="3205"/>
                </a:lnTo>
                <a:lnTo>
                  <a:pt x="1832" y="3221"/>
                </a:lnTo>
                <a:lnTo>
                  <a:pt x="1802" y="3239"/>
                </a:lnTo>
                <a:lnTo>
                  <a:pt x="1773" y="3256"/>
                </a:lnTo>
                <a:lnTo>
                  <a:pt x="1742" y="3271"/>
                </a:lnTo>
                <a:lnTo>
                  <a:pt x="1712" y="3283"/>
                </a:lnTo>
                <a:lnTo>
                  <a:pt x="1681" y="3291"/>
                </a:lnTo>
                <a:lnTo>
                  <a:pt x="1649" y="3294"/>
                </a:lnTo>
                <a:lnTo>
                  <a:pt x="1617" y="3291"/>
                </a:lnTo>
                <a:lnTo>
                  <a:pt x="1586" y="3283"/>
                </a:lnTo>
                <a:lnTo>
                  <a:pt x="1556" y="3271"/>
                </a:lnTo>
                <a:lnTo>
                  <a:pt x="1525" y="3256"/>
                </a:lnTo>
                <a:lnTo>
                  <a:pt x="1496" y="3239"/>
                </a:lnTo>
                <a:lnTo>
                  <a:pt x="1466" y="3221"/>
                </a:lnTo>
                <a:lnTo>
                  <a:pt x="1436" y="3205"/>
                </a:lnTo>
                <a:lnTo>
                  <a:pt x="1406" y="3189"/>
                </a:lnTo>
                <a:lnTo>
                  <a:pt x="1376" y="3177"/>
                </a:lnTo>
                <a:lnTo>
                  <a:pt x="1345" y="3169"/>
                </a:lnTo>
                <a:lnTo>
                  <a:pt x="1314" y="3165"/>
                </a:lnTo>
                <a:lnTo>
                  <a:pt x="1281" y="3165"/>
                </a:lnTo>
                <a:lnTo>
                  <a:pt x="1247" y="3167"/>
                </a:lnTo>
                <a:lnTo>
                  <a:pt x="1213" y="3171"/>
                </a:lnTo>
                <a:lnTo>
                  <a:pt x="1179" y="3176"/>
                </a:lnTo>
                <a:lnTo>
                  <a:pt x="1145" y="3180"/>
                </a:lnTo>
                <a:lnTo>
                  <a:pt x="1111" y="3183"/>
                </a:lnTo>
                <a:lnTo>
                  <a:pt x="1079" y="3182"/>
                </a:lnTo>
                <a:lnTo>
                  <a:pt x="1048" y="3178"/>
                </a:lnTo>
                <a:lnTo>
                  <a:pt x="1018" y="3169"/>
                </a:lnTo>
                <a:lnTo>
                  <a:pt x="993" y="3156"/>
                </a:lnTo>
                <a:lnTo>
                  <a:pt x="969" y="3139"/>
                </a:lnTo>
                <a:lnTo>
                  <a:pt x="948" y="3119"/>
                </a:lnTo>
                <a:lnTo>
                  <a:pt x="927" y="3096"/>
                </a:lnTo>
                <a:lnTo>
                  <a:pt x="908" y="3072"/>
                </a:lnTo>
                <a:lnTo>
                  <a:pt x="889" y="3047"/>
                </a:lnTo>
                <a:lnTo>
                  <a:pt x="870" y="3022"/>
                </a:lnTo>
                <a:lnTo>
                  <a:pt x="851" y="2998"/>
                </a:lnTo>
                <a:lnTo>
                  <a:pt x="831" y="2975"/>
                </a:lnTo>
                <a:lnTo>
                  <a:pt x="808" y="2955"/>
                </a:lnTo>
                <a:lnTo>
                  <a:pt x="786" y="2937"/>
                </a:lnTo>
                <a:lnTo>
                  <a:pt x="761" y="2923"/>
                </a:lnTo>
                <a:lnTo>
                  <a:pt x="734" y="2911"/>
                </a:lnTo>
                <a:lnTo>
                  <a:pt x="705" y="2901"/>
                </a:lnTo>
                <a:lnTo>
                  <a:pt x="675" y="2892"/>
                </a:lnTo>
                <a:lnTo>
                  <a:pt x="645" y="2884"/>
                </a:lnTo>
                <a:lnTo>
                  <a:pt x="614" y="2876"/>
                </a:lnTo>
                <a:lnTo>
                  <a:pt x="585" y="2867"/>
                </a:lnTo>
                <a:lnTo>
                  <a:pt x="556" y="2857"/>
                </a:lnTo>
                <a:lnTo>
                  <a:pt x="529" y="2845"/>
                </a:lnTo>
                <a:lnTo>
                  <a:pt x="505" y="2830"/>
                </a:lnTo>
                <a:lnTo>
                  <a:pt x="483" y="2812"/>
                </a:lnTo>
                <a:lnTo>
                  <a:pt x="465" y="2790"/>
                </a:lnTo>
                <a:lnTo>
                  <a:pt x="450" y="2766"/>
                </a:lnTo>
                <a:lnTo>
                  <a:pt x="438" y="2739"/>
                </a:lnTo>
                <a:lnTo>
                  <a:pt x="428" y="2710"/>
                </a:lnTo>
                <a:lnTo>
                  <a:pt x="419" y="2681"/>
                </a:lnTo>
                <a:lnTo>
                  <a:pt x="411" y="2650"/>
                </a:lnTo>
                <a:lnTo>
                  <a:pt x="403" y="2620"/>
                </a:lnTo>
                <a:lnTo>
                  <a:pt x="394" y="2590"/>
                </a:lnTo>
                <a:lnTo>
                  <a:pt x="384" y="2561"/>
                </a:lnTo>
                <a:lnTo>
                  <a:pt x="372" y="2534"/>
                </a:lnTo>
                <a:lnTo>
                  <a:pt x="358" y="2509"/>
                </a:lnTo>
                <a:lnTo>
                  <a:pt x="340" y="2487"/>
                </a:lnTo>
                <a:lnTo>
                  <a:pt x="320" y="2464"/>
                </a:lnTo>
                <a:lnTo>
                  <a:pt x="297" y="2444"/>
                </a:lnTo>
                <a:lnTo>
                  <a:pt x="272" y="2425"/>
                </a:lnTo>
                <a:lnTo>
                  <a:pt x="247" y="2406"/>
                </a:lnTo>
                <a:lnTo>
                  <a:pt x="222" y="2387"/>
                </a:lnTo>
                <a:lnTo>
                  <a:pt x="198" y="2368"/>
                </a:lnTo>
                <a:lnTo>
                  <a:pt x="175" y="2347"/>
                </a:lnTo>
                <a:lnTo>
                  <a:pt x="155" y="2326"/>
                </a:lnTo>
                <a:lnTo>
                  <a:pt x="138" y="2302"/>
                </a:lnTo>
                <a:lnTo>
                  <a:pt x="125" y="2277"/>
                </a:lnTo>
                <a:lnTo>
                  <a:pt x="116" y="2247"/>
                </a:lnTo>
                <a:lnTo>
                  <a:pt x="112" y="2216"/>
                </a:lnTo>
                <a:lnTo>
                  <a:pt x="111" y="2184"/>
                </a:lnTo>
                <a:lnTo>
                  <a:pt x="114" y="2150"/>
                </a:lnTo>
                <a:lnTo>
                  <a:pt x="118" y="2116"/>
                </a:lnTo>
                <a:lnTo>
                  <a:pt x="123" y="2082"/>
                </a:lnTo>
                <a:lnTo>
                  <a:pt x="127" y="2048"/>
                </a:lnTo>
                <a:lnTo>
                  <a:pt x="129" y="2014"/>
                </a:lnTo>
                <a:lnTo>
                  <a:pt x="129" y="1981"/>
                </a:lnTo>
                <a:lnTo>
                  <a:pt x="125" y="1950"/>
                </a:lnTo>
                <a:lnTo>
                  <a:pt x="117" y="1919"/>
                </a:lnTo>
                <a:lnTo>
                  <a:pt x="105" y="1890"/>
                </a:lnTo>
                <a:lnTo>
                  <a:pt x="90" y="1860"/>
                </a:lnTo>
                <a:lnTo>
                  <a:pt x="73" y="1830"/>
                </a:lnTo>
                <a:lnTo>
                  <a:pt x="55" y="1800"/>
                </a:lnTo>
                <a:lnTo>
                  <a:pt x="38" y="1771"/>
                </a:lnTo>
                <a:lnTo>
                  <a:pt x="23" y="1740"/>
                </a:lnTo>
                <a:lnTo>
                  <a:pt x="11" y="1710"/>
                </a:lnTo>
                <a:lnTo>
                  <a:pt x="3" y="1679"/>
                </a:lnTo>
                <a:lnTo>
                  <a:pt x="0" y="1647"/>
                </a:lnTo>
                <a:lnTo>
                  <a:pt x="3" y="1615"/>
                </a:lnTo>
                <a:lnTo>
                  <a:pt x="11" y="1584"/>
                </a:lnTo>
                <a:lnTo>
                  <a:pt x="23" y="1554"/>
                </a:lnTo>
                <a:lnTo>
                  <a:pt x="38" y="1523"/>
                </a:lnTo>
                <a:lnTo>
                  <a:pt x="55" y="1494"/>
                </a:lnTo>
                <a:lnTo>
                  <a:pt x="73" y="1464"/>
                </a:lnTo>
                <a:lnTo>
                  <a:pt x="90" y="1434"/>
                </a:lnTo>
                <a:lnTo>
                  <a:pt x="105" y="1404"/>
                </a:lnTo>
                <a:lnTo>
                  <a:pt x="117" y="1375"/>
                </a:lnTo>
                <a:lnTo>
                  <a:pt x="125" y="1344"/>
                </a:lnTo>
                <a:lnTo>
                  <a:pt x="129" y="1313"/>
                </a:lnTo>
                <a:lnTo>
                  <a:pt x="129" y="1280"/>
                </a:lnTo>
                <a:lnTo>
                  <a:pt x="127" y="1246"/>
                </a:lnTo>
                <a:lnTo>
                  <a:pt x="123" y="1212"/>
                </a:lnTo>
                <a:lnTo>
                  <a:pt x="118" y="1178"/>
                </a:lnTo>
                <a:lnTo>
                  <a:pt x="114" y="1144"/>
                </a:lnTo>
                <a:lnTo>
                  <a:pt x="111" y="1110"/>
                </a:lnTo>
                <a:lnTo>
                  <a:pt x="112" y="1078"/>
                </a:lnTo>
                <a:lnTo>
                  <a:pt x="116" y="1047"/>
                </a:lnTo>
                <a:lnTo>
                  <a:pt x="125" y="1017"/>
                </a:lnTo>
                <a:lnTo>
                  <a:pt x="138" y="992"/>
                </a:lnTo>
                <a:lnTo>
                  <a:pt x="155" y="968"/>
                </a:lnTo>
                <a:lnTo>
                  <a:pt x="175" y="947"/>
                </a:lnTo>
                <a:lnTo>
                  <a:pt x="198" y="926"/>
                </a:lnTo>
                <a:lnTo>
                  <a:pt x="222" y="907"/>
                </a:lnTo>
                <a:lnTo>
                  <a:pt x="247" y="888"/>
                </a:lnTo>
                <a:lnTo>
                  <a:pt x="272" y="869"/>
                </a:lnTo>
                <a:lnTo>
                  <a:pt x="297" y="850"/>
                </a:lnTo>
                <a:lnTo>
                  <a:pt x="320" y="830"/>
                </a:lnTo>
                <a:lnTo>
                  <a:pt x="340" y="807"/>
                </a:lnTo>
                <a:lnTo>
                  <a:pt x="358" y="785"/>
                </a:lnTo>
                <a:lnTo>
                  <a:pt x="372" y="760"/>
                </a:lnTo>
                <a:lnTo>
                  <a:pt x="384" y="733"/>
                </a:lnTo>
                <a:lnTo>
                  <a:pt x="394" y="704"/>
                </a:lnTo>
                <a:lnTo>
                  <a:pt x="403" y="674"/>
                </a:lnTo>
                <a:lnTo>
                  <a:pt x="411" y="644"/>
                </a:lnTo>
                <a:lnTo>
                  <a:pt x="419" y="613"/>
                </a:lnTo>
                <a:lnTo>
                  <a:pt x="428" y="584"/>
                </a:lnTo>
                <a:lnTo>
                  <a:pt x="438" y="555"/>
                </a:lnTo>
                <a:lnTo>
                  <a:pt x="450" y="528"/>
                </a:lnTo>
                <a:lnTo>
                  <a:pt x="465" y="504"/>
                </a:lnTo>
                <a:lnTo>
                  <a:pt x="483" y="482"/>
                </a:lnTo>
                <a:lnTo>
                  <a:pt x="505" y="464"/>
                </a:lnTo>
                <a:lnTo>
                  <a:pt x="529" y="449"/>
                </a:lnTo>
                <a:lnTo>
                  <a:pt x="556" y="437"/>
                </a:lnTo>
                <a:lnTo>
                  <a:pt x="585" y="427"/>
                </a:lnTo>
                <a:lnTo>
                  <a:pt x="614" y="418"/>
                </a:lnTo>
                <a:lnTo>
                  <a:pt x="645" y="410"/>
                </a:lnTo>
                <a:lnTo>
                  <a:pt x="675" y="402"/>
                </a:lnTo>
                <a:lnTo>
                  <a:pt x="705" y="393"/>
                </a:lnTo>
                <a:lnTo>
                  <a:pt x="734" y="383"/>
                </a:lnTo>
                <a:lnTo>
                  <a:pt x="761" y="371"/>
                </a:lnTo>
                <a:lnTo>
                  <a:pt x="786" y="357"/>
                </a:lnTo>
                <a:lnTo>
                  <a:pt x="808" y="339"/>
                </a:lnTo>
                <a:lnTo>
                  <a:pt x="831" y="319"/>
                </a:lnTo>
                <a:lnTo>
                  <a:pt x="851" y="296"/>
                </a:lnTo>
                <a:lnTo>
                  <a:pt x="870" y="272"/>
                </a:lnTo>
                <a:lnTo>
                  <a:pt x="889" y="247"/>
                </a:lnTo>
                <a:lnTo>
                  <a:pt x="908" y="222"/>
                </a:lnTo>
                <a:lnTo>
                  <a:pt x="927" y="198"/>
                </a:lnTo>
                <a:lnTo>
                  <a:pt x="948" y="175"/>
                </a:lnTo>
                <a:lnTo>
                  <a:pt x="969" y="155"/>
                </a:lnTo>
                <a:lnTo>
                  <a:pt x="993" y="138"/>
                </a:lnTo>
                <a:lnTo>
                  <a:pt x="1018" y="125"/>
                </a:lnTo>
                <a:lnTo>
                  <a:pt x="1048" y="116"/>
                </a:lnTo>
                <a:lnTo>
                  <a:pt x="1079" y="112"/>
                </a:lnTo>
                <a:lnTo>
                  <a:pt x="1111" y="111"/>
                </a:lnTo>
                <a:lnTo>
                  <a:pt x="1145" y="114"/>
                </a:lnTo>
                <a:lnTo>
                  <a:pt x="1179" y="118"/>
                </a:lnTo>
                <a:lnTo>
                  <a:pt x="1213" y="123"/>
                </a:lnTo>
                <a:lnTo>
                  <a:pt x="1247" y="127"/>
                </a:lnTo>
                <a:lnTo>
                  <a:pt x="1281" y="129"/>
                </a:lnTo>
                <a:lnTo>
                  <a:pt x="1314" y="129"/>
                </a:lnTo>
                <a:lnTo>
                  <a:pt x="1345" y="125"/>
                </a:lnTo>
                <a:lnTo>
                  <a:pt x="1376" y="117"/>
                </a:lnTo>
                <a:lnTo>
                  <a:pt x="1406" y="105"/>
                </a:lnTo>
                <a:lnTo>
                  <a:pt x="1436" y="89"/>
                </a:lnTo>
                <a:lnTo>
                  <a:pt x="1466" y="73"/>
                </a:lnTo>
                <a:lnTo>
                  <a:pt x="1496" y="55"/>
                </a:lnTo>
                <a:lnTo>
                  <a:pt x="1525" y="38"/>
                </a:lnTo>
                <a:lnTo>
                  <a:pt x="1556" y="23"/>
                </a:lnTo>
                <a:lnTo>
                  <a:pt x="1586" y="11"/>
                </a:lnTo>
                <a:lnTo>
                  <a:pt x="1617" y="3"/>
                </a:lnTo>
                <a:lnTo>
                  <a:pt x="1649" y="0"/>
                </a:lnTo>
                <a:close/>
              </a:path>
            </a:pathLst>
          </a:custGeom>
          <a:solidFill>
            <a:schemeClr val="bg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78523" y="1098388"/>
            <a:ext cx="10318418" cy="4394988"/>
          </a:xfrm>
        </p:spPr>
        <p:txBody>
          <a:bodyPr anchor="ctr">
            <a:noAutofit/>
          </a:bodyPr>
          <a:lstStyle>
            <a:lvl1pPr algn="ctr">
              <a:defRPr sz="10000" spc="800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15045" y="5979196"/>
            <a:ext cx="8045373" cy="742279"/>
          </a:xfrm>
        </p:spPr>
        <p:txBody>
          <a:bodyPr anchor="t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 i="0" cap="all" spc="400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78523" y="6375679"/>
            <a:ext cx="2329722" cy="348462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08B9EBBA-996F-894A-B54A-D6246ED52CEA}" type="datetimeFigureOut">
              <a:rPr lang="en-US" smtClean="0"/>
              <a:pPr/>
              <a:t>10/24/16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180332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67218" y="6375679"/>
            <a:ext cx="2329723" cy="345796"/>
          </a:xfrm>
        </p:spPr>
        <p:txBody>
          <a:bodyPr/>
          <a:lstStyle>
            <a:lvl1pPr>
              <a:defRPr baseline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Rectangle 12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156597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A1323-8D79-1946-B0D7-40001CF92E9D}" type="datetimeFigureOut">
              <a:rPr lang="en-US" smtClean="0"/>
              <a:pPr/>
              <a:t>10/24/16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98177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42929" y="1073888"/>
            <a:ext cx="8187071" cy="4064627"/>
          </a:xfrm>
        </p:spPr>
        <p:txBody>
          <a:bodyPr anchor="b">
            <a:normAutofit/>
          </a:bodyPr>
          <a:lstStyle>
            <a:lvl1pPr>
              <a:defRPr sz="8400" spc="800" baseline="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42930" y="5159781"/>
            <a:ext cx="7017488" cy="951135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buNone/>
              <a:defRPr sz="2000" b="1" i="0" cap="all" spc="400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236546" y="6375679"/>
            <a:ext cx="1493947" cy="348462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8DFA1846-DA80-1C48-A609-854EA85C59AD}" type="datetimeFigureOut">
              <a:rPr lang="en-US" smtClean="0"/>
              <a:pPr/>
              <a:t>10/24/16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279064" y="6375679"/>
            <a:ext cx="4114800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942434" y="6375679"/>
            <a:ext cx="1487566" cy="345796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7" name="Group 6" title="left scallop shape"/>
          <p:cNvGrpSpPr/>
          <p:nvPr/>
        </p:nvGrpSpPr>
        <p:grpSpPr>
          <a:xfrm>
            <a:off x="0" y="0"/>
            <a:ext cx="2814638" cy="6858000"/>
            <a:chOff x="0" y="0"/>
            <a:chExt cx="2814638" cy="6858000"/>
          </a:xfrm>
        </p:grpSpPr>
        <p:sp>
          <p:nvSpPr>
            <p:cNvPr id="11" name="Freeform 6" title="left scallop shape"/>
            <p:cNvSpPr/>
            <p:nvPr/>
          </p:nvSpPr>
          <p:spPr bwMode="auto">
            <a:xfrm>
              <a:off x="0" y="0"/>
              <a:ext cx="2814638" cy="6858000"/>
            </a:xfrm>
            <a:custGeom>
              <a:avLst/>
              <a:gdLst/>
              <a:ahLst/>
              <a:cxnLst/>
              <a:rect l="0" t="0" r="r" b="b"/>
              <a:pathLst>
                <a:path w="1773" h="4320">
                  <a:moveTo>
                    <a:pt x="0" y="0"/>
                  </a:moveTo>
                  <a:lnTo>
                    <a:pt x="891" y="0"/>
                  </a:lnTo>
                  <a:lnTo>
                    <a:pt x="906" y="56"/>
                  </a:lnTo>
                  <a:lnTo>
                    <a:pt x="921" y="111"/>
                  </a:lnTo>
                  <a:lnTo>
                    <a:pt x="938" y="165"/>
                  </a:lnTo>
                  <a:lnTo>
                    <a:pt x="957" y="217"/>
                  </a:lnTo>
                  <a:lnTo>
                    <a:pt x="980" y="266"/>
                  </a:lnTo>
                  <a:lnTo>
                    <a:pt x="1007" y="312"/>
                  </a:lnTo>
                  <a:lnTo>
                    <a:pt x="1036" y="351"/>
                  </a:lnTo>
                  <a:lnTo>
                    <a:pt x="1069" y="387"/>
                  </a:lnTo>
                  <a:lnTo>
                    <a:pt x="1105" y="422"/>
                  </a:lnTo>
                  <a:lnTo>
                    <a:pt x="1145" y="456"/>
                  </a:lnTo>
                  <a:lnTo>
                    <a:pt x="1185" y="487"/>
                  </a:lnTo>
                  <a:lnTo>
                    <a:pt x="1227" y="520"/>
                  </a:lnTo>
                  <a:lnTo>
                    <a:pt x="1270" y="551"/>
                  </a:lnTo>
                  <a:lnTo>
                    <a:pt x="1311" y="584"/>
                  </a:lnTo>
                  <a:lnTo>
                    <a:pt x="1352" y="617"/>
                  </a:lnTo>
                  <a:lnTo>
                    <a:pt x="1390" y="651"/>
                  </a:lnTo>
                  <a:lnTo>
                    <a:pt x="1425" y="687"/>
                  </a:lnTo>
                  <a:lnTo>
                    <a:pt x="1456" y="725"/>
                  </a:lnTo>
                  <a:lnTo>
                    <a:pt x="1484" y="765"/>
                  </a:lnTo>
                  <a:lnTo>
                    <a:pt x="1505" y="808"/>
                  </a:lnTo>
                  <a:lnTo>
                    <a:pt x="1521" y="856"/>
                  </a:lnTo>
                  <a:lnTo>
                    <a:pt x="1530" y="907"/>
                  </a:lnTo>
                  <a:lnTo>
                    <a:pt x="1534" y="960"/>
                  </a:lnTo>
                  <a:lnTo>
                    <a:pt x="1534" y="1013"/>
                  </a:lnTo>
                  <a:lnTo>
                    <a:pt x="1530" y="1068"/>
                  </a:lnTo>
                  <a:lnTo>
                    <a:pt x="1523" y="1125"/>
                  </a:lnTo>
                  <a:lnTo>
                    <a:pt x="1515" y="1181"/>
                  </a:lnTo>
                  <a:lnTo>
                    <a:pt x="1508" y="1237"/>
                  </a:lnTo>
                  <a:lnTo>
                    <a:pt x="1501" y="1293"/>
                  </a:lnTo>
                  <a:lnTo>
                    <a:pt x="1496" y="1350"/>
                  </a:lnTo>
                  <a:lnTo>
                    <a:pt x="1494" y="1405"/>
                  </a:lnTo>
                  <a:lnTo>
                    <a:pt x="1497" y="1458"/>
                  </a:lnTo>
                  <a:lnTo>
                    <a:pt x="1504" y="1511"/>
                  </a:lnTo>
                  <a:lnTo>
                    <a:pt x="1517" y="1560"/>
                  </a:lnTo>
                  <a:lnTo>
                    <a:pt x="1535" y="1610"/>
                  </a:lnTo>
                  <a:lnTo>
                    <a:pt x="1557" y="1659"/>
                  </a:lnTo>
                  <a:lnTo>
                    <a:pt x="1583" y="1708"/>
                  </a:lnTo>
                  <a:lnTo>
                    <a:pt x="1611" y="1757"/>
                  </a:lnTo>
                  <a:lnTo>
                    <a:pt x="1640" y="1807"/>
                  </a:lnTo>
                  <a:lnTo>
                    <a:pt x="1669" y="1855"/>
                  </a:lnTo>
                  <a:lnTo>
                    <a:pt x="1696" y="1905"/>
                  </a:lnTo>
                  <a:lnTo>
                    <a:pt x="1721" y="1954"/>
                  </a:lnTo>
                  <a:lnTo>
                    <a:pt x="1742" y="2006"/>
                  </a:lnTo>
                  <a:lnTo>
                    <a:pt x="1759" y="2057"/>
                  </a:lnTo>
                  <a:lnTo>
                    <a:pt x="1769" y="2108"/>
                  </a:lnTo>
                  <a:lnTo>
                    <a:pt x="1773" y="2160"/>
                  </a:lnTo>
                  <a:lnTo>
                    <a:pt x="1769" y="2212"/>
                  </a:lnTo>
                  <a:lnTo>
                    <a:pt x="1759" y="2263"/>
                  </a:lnTo>
                  <a:lnTo>
                    <a:pt x="1742" y="2314"/>
                  </a:lnTo>
                  <a:lnTo>
                    <a:pt x="1721" y="2366"/>
                  </a:lnTo>
                  <a:lnTo>
                    <a:pt x="1696" y="2415"/>
                  </a:lnTo>
                  <a:lnTo>
                    <a:pt x="1669" y="2465"/>
                  </a:lnTo>
                  <a:lnTo>
                    <a:pt x="1640" y="2513"/>
                  </a:lnTo>
                  <a:lnTo>
                    <a:pt x="1611" y="2563"/>
                  </a:lnTo>
                  <a:lnTo>
                    <a:pt x="1583" y="2612"/>
                  </a:lnTo>
                  <a:lnTo>
                    <a:pt x="1557" y="2661"/>
                  </a:lnTo>
                  <a:lnTo>
                    <a:pt x="1535" y="2710"/>
                  </a:lnTo>
                  <a:lnTo>
                    <a:pt x="1517" y="2760"/>
                  </a:lnTo>
                  <a:lnTo>
                    <a:pt x="1504" y="2809"/>
                  </a:lnTo>
                  <a:lnTo>
                    <a:pt x="1497" y="2862"/>
                  </a:lnTo>
                  <a:lnTo>
                    <a:pt x="1494" y="2915"/>
                  </a:lnTo>
                  <a:lnTo>
                    <a:pt x="1496" y="2970"/>
                  </a:lnTo>
                  <a:lnTo>
                    <a:pt x="1501" y="3027"/>
                  </a:lnTo>
                  <a:lnTo>
                    <a:pt x="1508" y="3083"/>
                  </a:lnTo>
                  <a:lnTo>
                    <a:pt x="1515" y="3139"/>
                  </a:lnTo>
                  <a:lnTo>
                    <a:pt x="1523" y="3195"/>
                  </a:lnTo>
                  <a:lnTo>
                    <a:pt x="1530" y="3252"/>
                  </a:lnTo>
                  <a:lnTo>
                    <a:pt x="1534" y="3307"/>
                  </a:lnTo>
                  <a:lnTo>
                    <a:pt x="1534" y="3360"/>
                  </a:lnTo>
                  <a:lnTo>
                    <a:pt x="1530" y="3413"/>
                  </a:lnTo>
                  <a:lnTo>
                    <a:pt x="1521" y="3464"/>
                  </a:lnTo>
                  <a:lnTo>
                    <a:pt x="1505" y="3512"/>
                  </a:lnTo>
                  <a:lnTo>
                    <a:pt x="1484" y="3555"/>
                  </a:lnTo>
                  <a:lnTo>
                    <a:pt x="1456" y="3595"/>
                  </a:lnTo>
                  <a:lnTo>
                    <a:pt x="1425" y="3633"/>
                  </a:lnTo>
                  <a:lnTo>
                    <a:pt x="1390" y="3669"/>
                  </a:lnTo>
                  <a:lnTo>
                    <a:pt x="1352" y="3703"/>
                  </a:lnTo>
                  <a:lnTo>
                    <a:pt x="1311" y="3736"/>
                  </a:lnTo>
                  <a:lnTo>
                    <a:pt x="1270" y="3769"/>
                  </a:lnTo>
                  <a:lnTo>
                    <a:pt x="1227" y="3800"/>
                  </a:lnTo>
                  <a:lnTo>
                    <a:pt x="1185" y="3833"/>
                  </a:lnTo>
                  <a:lnTo>
                    <a:pt x="1145" y="3864"/>
                  </a:lnTo>
                  <a:lnTo>
                    <a:pt x="1105" y="3898"/>
                  </a:lnTo>
                  <a:lnTo>
                    <a:pt x="1069" y="3933"/>
                  </a:lnTo>
                  <a:lnTo>
                    <a:pt x="1036" y="3969"/>
                  </a:lnTo>
                  <a:lnTo>
                    <a:pt x="1007" y="4008"/>
                  </a:lnTo>
                  <a:lnTo>
                    <a:pt x="980" y="4054"/>
                  </a:lnTo>
                  <a:lnTo>
                    <a:pt x="957" y="4103"/>
                  </a:lnTo>
                  <a:lnTo>
                    <a:pt x="938" y="4155"/>
                  </a:lnTo>
                  <a:lnTo>
                    <a:pt x="921" y="4209"/>
                  </a:lnTo>
                  <a:lnTo>
                    <a:pt x="906" y="4264"/>
                  </a:lnTo>
                  <a:lnTo>
                    <a:pt x="891" y="4320"/>
                  </a:lnTo>
                  <a:lnTo>
                    <a:pt x="0" y="432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6" name="Freeform 11" title="left scallop inline"/>
            <p:cNvSpPr/>
            <p:nvPr/>
          </p:nvSpPr>
          <p:spPr bwMode="auto">
            <a:xfrm>
              <a:off x="874382" y="0"/>
              <a:ext cx="1646238" cy="6858000"/>
            </a:xfrm>
            <a:custGeom>
              <a:avLst/>
              <a:gdLst/>
              <a:ahLst/>
              <a:cxnLst/>
              <a:rect l="0" t="0" r="r" b="b"/>
              <a:pathLst>
                <a:path w="1037" h="4320">
                  <a:moveTo>
                    <a:pt x="0" y="0"/>
                  </a:moveTo>
                  <a:lnTo>
                    <a:pt x="171" y="0"/>
                  </a:lnTo>
                  <a:lnTo>
                    <a:pt x="188" y="55"/>
                  </a:lnTo>
                  <a:lnTo>
                    <a:pt x="204" y="110"/>
                  </a:lnTo>
                  <a:lnTo>
                    <a:pt x="220" y="166"/>
                  </a:lnTo>
                  <a:lnTo>
                    <a:pt x="234" y="223"/>
                  </a:lnTo>
                  <a:lnTo>
                    <a:pt x="251" y="278"/>
                  </a:lnTo>
                  <a:lnTo>
                    <a:pt x="269" y="331"/>
                  </a:lnTo>
                  <a:lnTo>
                    <a:pt x="292" y="381"/>
                  </a:lnTo>
                  <a:lnTo>
                    <a:pt x="319" y="427"/>
                  </a:lnTo>
                  <a:lnTo>
                    <a:pt x="349" y="466"/>
                  </a:lnTo>
                  <a:lnTo>
                    <a:pt x="382" y="503"/>
                  </a:lnTo>
                  <a:lnTo>
                    <a:pt x="420" y="537"/>
                  </a:lnTo>
                  <a:lnTo>
                    <a:pt x="460" y="571"/>
                  </a:lnTo>
                  <a:lnTo>
                    <a:pt x="502" y="603"/>
                  </a:lnTo>
                  <a:lnTo>
                    <a:pt x="544" y="635"/>
                  </a:lnTo>
                  <a:lnTo>
                    <a:pt x="587" y="668"/>
                  </a:lnTo>
                  <a:lnTo>
                    <a:pt x="628" y="700"/>
                  </a:lnTo>
                  <a:lnTo>
                    <a:pt x="667" y="734"/>
                  </a:lnTo>
                  <a:lnTo>
                    <a:pt x="703" y="771"/>
                  </a:lnTo>
                  <a:lnTo>
                    <a:pt x="736" y="808"/>
                  </a:lnTo>
                  <a:lnTo>
                    <a:pt x="763" y="848"/>
                  </a:lnTo>
                  <a:lnTo>
                    <a:pt x="786" y="893"/>
                  </a:lnTo>
                  <a:lnTo>
                    <a:pt x="800" y="937"/>
                  </a:lnTo>
                  <a:lnTo>
                    <a:pt x="809" y="986"/>
                  </a:lnTo>
                  <a:lnTo>
                    <a:pt x="813" y="1034"/>
                  </a:lnTo>
                  <a:lnTo>
                    <a:pt x="812" y="1085"/>
                  </a:lnTo>
                  <a:lnTo>
                    <a:pt x="808" y="1136"/>
                  </a:lnTo>
                  <a:lnTo>
                    <a:pt x="803" y="1189"/>
                  </a:lnTo>
                  <a:lnTo>
                    <a:pt x="796" y="1242"/>
                  </a:lnTo>
                  <a:lnTo>
                    <a:pt x="788" y="1295"/>
                  </a:lnTo>
                  <a:lnTo>
                    <a:pt x="782" y="1348"/>
                  </a:lnTo>
                  <a:lnTo>
                    <a:pt x="778" y="1401"/>
                  </a:lnTo>
                  <a:lnTo>
                    <a:pt x="775" y="1452"/>
                  </a:lnTo>
                  <a:lnTo>
                    <a:pt x="778" y="1502"/>
                  </a:lnTo>
                  <a:lnTo>
                    <a:pt x="784" y="1551"/>
                  </a:lnTo>
                  <a:lnTo>
                    <a:pt x="797" y="1602"/>
                  </a:lnTo>
                  <a:lnTo>
                    <a:pt x="817" y="1652"/>
                  </a:lnTo>
                  <a:lnTo>
                    <a:pt x="841" y="1702"/>
                  </a:lnTo>
                  <a:lnTo>
                    <a:pt x="868" y="1752"/>
                  </a:lnTo>
                  <a:lnTo>
                    <a:pt x="896" y="1801"/>
                  </a:lnTo>
                  <a:lnTo>
                    <a:pt x="926" y="1851"/>
                  </a:lnTo>
                  <a:lnTo>
                    <a:pt x="953" y="1901"/>
                  </a:lnTo>
                  <a:lnTo>
                    <a:pt x="980" y="1952"/>
                  </a:lnTo>
                  <a:lnTo>
                    <a:pt x="1003" y="2003"/>
                  </a:lnTo>
                  <a:lnTo>
                    <a:pt x="1021" y="2054"/>
                  </a:lnTo>
                  <a:lnTo>
                    <a:pt x="1031" y="2106"/>
                  </a:lnTo>
                  <a:lnTo>
                    <a:pt x="1037" y="2160"/>
                  </a:lnTo>
                  <a:lnTo>
                    <a:pt x="1031" y="2214"/>
                  </a:lnTo>
                  <a:lnTo>
                    <a:pt x="1021" y="2266"/>
                  </a:lnTo>
                  <a:lnTo>
                    <a:pt x="1003" y="2317"/>
                  </a:lnTo>
                  <a:lnTo>
                    <a:pt x="980" y="2368"/>
                  </a:lnTo>
                  <a:lnTo>
                    <a:pt x="953" y="2419"/>
                  </a:lnTo>
                  <a:lnTo>
                    <a:pt x="926" y="2469"/>
                  </a:lnTo>
                  <a:lnTo>
                    <a:pt x="896" y="2519"/>
                  </a:lnTo>
                  <a:lnTo>
                    <a:pt x="868" y="2568"/>
                  </a:lnTo>
                  <a:lnTo>
                    <a:pt x="841" y="2618"/>
                  </a:lnTo>
                  <a:lnTo>
                    <a:pt x="817" y="2668"/>
                  </a:lnTo>
                  <a:lnTo>
                    <a:pt x="797" y="2718"/>
                  </a:lnTo>
                  <a:lnTo>
                    <a:pt x="784" y="2769"/>
                  </a:lnTo>
                  <a:lnTo>
                    <a:pt x="778" y="2818"/>
                  </a:lnTo>
                  <a:lnTo>
                    <a:pt x="775" y="2868"/>
                  </a:lnTo>
                  <a:lnTo>
                    <a:pt x="778" y="2919"/>
                  </a:lnTo>
                  <a:lnTo>
                    <a:pt x="782" y="2972"/>
                  </a:lnTo>
                  <a:lnTo>
                    <a:pt x="788" y="3025"/>
                  </a:lnTo>
                  <a:lnTo>
                    <a:pt x="796" y="3078"/>
                  </a:lnTo>
                  <a:lnTo>
                    <a:pt x="803" y="3131"/>
                  </a:lnTo>
                  <a:lnTo>
                    <a:pt x="808" y="3184"/>
                  </a:lnTo>
                  <a:lnTo>
                    <a:pt x="812" y="3235"/>
                  </a:lnTo>
                  <a:lnTo>
                    <a:pt x="813" y="3286"/>
                  </a:lnTo>
                  <a:lnTo>
                    <a:pt x="809" y="3334"/>
                  </a:lnTo>
                  <a:lnTo>
                    <a:pt x="800" y="3383"/>
                  </a:lnTo>
                  <a:lnTo>
                    <a:pt x="786" y="3427"/>
                  </a:lnTo>
                  <a:lnTo>
                    <a:pt x="763" y="3472"/>
                  </a:lnTo>
                  <a:lnTo>
                    <a:pt x="736" y="3512"/>
                  </a:lnTo>
                  <a:lnTo>
                    <a:pt x="703" y="3549"/>
                  </a:lnTo>
                  <a:lnTo>
                    <a:pt x="667" y="3586"/>
                  </a:lnTo>
                  <a:lnTo>
                    <a:pt x="628" y="3620"/>
                  </a:lnTo>
                  <a:lnTo>
                    <a:pt x="587" y="3652"/>
                  </a:lnTo>
                  <a:lnTo>
                    <a:pt x="544" y="3685"/>
                  </a:lnTo>
                  <a:lnTo>
                    <a:pt x="502" y="3717"/>
                  </a:lnTo>
                  <a:lnTo>
                    <a:pt x="460" y="3749"/>
                  </a:lnTo>
                  <a:lnTo>
                    <a:pt x="420" y="3783"/>
                  </a:lnTo>
                  <a:lnTo>
                    <a:pt x="382" y="3817"/>
                  </a:lnTo>
                  <a:lnTo>
                    <a:pt x="349" y="3854"/>
                  </a:lnTo>
                  <a:lnTo>
                    <a:pt x="319" y="3893"/>
                  </a:lnTo>
                  <a:lnTo>
                    <a:pt x="292" y="3939"/>
                  </a:lnTo>
                  <a:lnTo>
                    <a:pt x="269" y="3989"/>
                  </a:lnTo>
                  <a:lnTo>
                    <a:pt x="251" y="4042"/>
                  </a:lnTo>
                  <a:lnTo>
                    <a:pt x="234" y="4097"/>
                  </a:lnTo>
                  <a:lnTo>
                    <a:pt x="220" y="4154"/>
                  </a:lnTo>
                  <a:lnTo>
                    <a:pt x="204" y="4210"/>
                  </a:lnTo>
                  <a:lnTo>
                    <a:pt x="188" y="4265"/>
                  </a:lnTo>
                  <a:lnTo>
                    <a:pt x="171" y="4320"/>
                  </a:lnTo>
                  <a:lnTo>
                    <a:pt x="0" y="4320"/>
                  </a:lnTo>
                  <a:lnTo>
                    <a:pt x="17" y="4278"/>
                  </a:lnTo>
                  <a:lnTo>
                    <a:pt x="33" y="4232"/>
                  </a:lnTo>
                  <a:lnTo>
                    <a:pt x="46" y="4183"/>
                  </a:lnTo>
                  <a:lnTo>
                    <a:pt x="60" y="4131"/>
                  </a:lnTo>
                  <a:lnTo>
                    <a:pt x="75" y="4075"/>
                  </a:lnTo>
                  <a:lnTo>
                    <a:pt x="90" y="4019"/>
                  </a:lnTo>
                  <a:lnTo>
                    <a:pt x="109" y="3964"/>
                  </a:lnTo>
                  <a:lnTo>
                    <a:pt x="129" y="3909"/>
                  </a:lnTo>
                  <a:lnTo>
                    <a:pt x="156" y="3855"/>
                  </a:lnTo>
                  <a:lnTo>
                    <a:pt x="186" y="3804"/>
                  </a:lnTo>
                  <a:lnTo>
                    <a:pt x="222" y="3756"/>
                  </a:lnTo>
                  <a:lnTo>
                    <a:pt x="261" y="3713"/>
                  </a:lnTo>
                  <a:lnTo>
                    <a:pt x="303" y="3672"/>
                  </a:lnTo>
                  <a:lnTo>
                    <a:pt x="348" y="3634"/>
                  </a:lnTo>
                  <a:lnTo>
                    <a:pt x="392" y="3599"/>
                  </a:lnTo>
                  <a:lnTo>
                    <a:pt x="438" y="3565"/>
                  </a:lnTo>
                  <a:lnTo>
                    <a:pt x="482" y="3531"/>
                  </a:lnTo>
                  <a:lnTo>
                    <a:pt x="523" y="3499"/>
                  </a:lnTo>
                  <a:lnTo>
                    <a:pt x="561" y="3466"/>
                  </a:lnTo>
                  <a:lnTo>
                    <a:pt x="594" y="3434"/>
                  </a:lnTo>
                  <a:lnTo>
                    <a:pt x="620" y="3400"/>
                  </a:lnTo>
                  <a:lnTo>
                    <a:pt x="638" y="3367"/>
                  </a:lnTo>
                  <a:lnTo>
                    <a:pt x="647" y="3336"/>
                  </a:lnTo>
                  <a:lnTo>
                    <a:pt x="652" y="3302"/>
                  </a:lnTo>
                  <a:lnTo>
                    <a:pt x="654" y="3265"/>
                  </a:lnTo>
                  <a:lnTo>
                    <a:pt x="651" y="3224"/>
                  </a:lnTo>
                  <a:lnTo>
                    <a:pt x="647" y="3181"/>
                  </a:lnTo>
                  <a:lnTo>
                    <a:pt x="642" y="3137"/>
                  </a:lnTo>
                  <a:lnTo>
                    <a:pt x="637" y="3091"/>
                  </a:lnTo>
                  <a:lnTo>
                    <a:pt x="626" y="3021"/>
                  </a:lnTo>
                  <a:lnTo>
                    <a:pt x="620" y="2952"/>
                  </a:lnTo>
                  <a:lnTo>
                    <a:pt x="616" y="2881"/>
                  </a:lnTo>
                  <a:lnTo>
                    <a:pt x="618" y="2809"/>
                  </a:lnTo>
                  <a:lnTo>
                    <a:pt x="628" y="2737"/>
                  </a:lnTo>
                  <a:lnTo>
                    <a:pt x="642" y="2681"/>
                  </a:lnTo>
                  <a:lnTo>
                    <a:pt x="661" y="2626"/>
                  </a:lnTo>
                  <a:lnTo>
                    <a:pt x="685" y="2574"/>
                  </a:lnTo>
                  <a:lnTo>
                    <a:pt x="711" y="2521"/>
                  </a:lnTo>
                  <a:lnTo>
                    <a:pt x="739" y="2472"/>
                  </a:lnTo>
                  <a:lnTo>
                    <a:pt x="767" y="2423"/>
                  </a:lnTo>
                  <a:lnTo>
                    <a:pt x="791" y="2381"/>
                  </a:lnTo>
                  <a:lnTo>
                    <a:pt x="813" y="2342"/>
                  </a:lnTo>
                  <a:lnTo>
                    <a:pt x="834" y="2303"/>
                  </a:lnTo>
                  <a:lnTo>
                    <a:pt x="851" y="2265"/>
                  </a:lnTo>
                  <a:lnTo>
                    <a:pt x="864" y="2228"/>
                  </a:lnTo>
                  <a:lnTo>
                    <a:pt x="873" y="2194"/>
                  </a:lnTo>
                  <a:lnTo>
                    <a:pt x="876" y="2160"/>
                  </a:lnTo>
                  <a:lnTo>
                    <a:pt x="873" y="2126"/>
                  </a:lnTo>
                  <a:lnTo>
                    <a:pt x="864" y="2092"/>
                  </a:lnTo>
                  <a:lnTo>
                    <a:pt x="851" y="2055"/>
                  </a:lnTo>
                  <a:lnTo>
                    <a:pt x="834" y="2017"/>
                  </a:lnTo>
                  <a:lnTo>
                    <a:pt x="813" y="1978"/>
                  </a:lnTo>
                  <a:lnTo>
                    <a:pt x="791" y="1939"/>
                  </a:lnTo>
                  <a:lnTo>
                    <a:pt x="767" y="1897"/>
                  </a:lnTo>
                  <a:lnTo>
                    <a:pt x="739" y="1848"/>
                  </a:lnTo>
                  <a:lnTo>
                    <a:pt x="711" y="1799"/>
                  </a:lnTo>
                  <a:lnTo>
                    <a:pt x="685" y="1746"/>
                  </a:lnTo>
                  <a:lnTo>
                    <a:pt x="661" y="1694"/>
                  </a:lnTo>
                  <a:lnTo>
                    <a:pt x="642" y="1639"/>
                  </a:lnTo>
                  <a:lnTo>
                    <a:pt x="628" y="1583"/>
                  </a:lnTo>
                  <a:lnTo>
                    <a:pt x="618" y="1511"/>
                  </a:lnTo>
                  <a:lnTo>
                    <a:pt x="616" y="1439"/>
                  </a:lnTo>
                  <a:lnTo>
                    <a:pt x="620" y="1368"/>
                  </a:lnTo>
                  <a:lnTo>
                    <a:pt x="626" y="1299"/>
                  </a:lnTo>
                  <a:lnTo>
                    <a:pt x="637" y="1229"/>
                  </a:lnTo>
                  <a:lnTo>
                    <a:pt x="642" y="1183"/>
                  </a:lnTo>
                  <a:lnTo>
                    <a:pt x="647" y="1139"/>
                  </a:lnTo>
                  <a:lnTo>
                    <a:pt x="651" y="1096"/>
                  </a:lnTo>
                  <a:lnTo>
                    <a:pt x="654" y="1055"/>
                  </a:lnTo>
                  <a:lnTo>
                    <a:pt x="652" y="1018"/>
                  </a:lnTo>
                  <a:lnTo>
                    <a:pt x="647" y="984"/>
                  </a:lnTo>
                  <a:lnTo>
                    <a:pt x="638" y="953"/>
                  </a:lnTo>
                  <a:lnTo>
                    <a:pt x="620" y="920"/>
                  </a:lnTo>
                  <a:lnTo>
                    <a:pt x="594" y="886"/>
                  </a:lnTo>
                  <a:lnTo>
                    <a:pt x="561" y="854"/>
                  </a:lnTo>
                  <a:lnTo>
                    <a:pt x="523" y="822"/>
                  </a:lnTo>
                  <a:lnTo>
                    <a:pt x="482" y="789"/>
                  </a:lnTo>
                  <a:lnTo>
                    <a:pt x="438" y="755"/>
                  </a:lnTo>
                  <a:lnTo>
                    <a:pt x="392" y="721"/>
                  </a:lnTo>
                  <a:lnTo>
                    <a:pt x="348" y="686"/>
                  </a:lnTo>
                  <a:lnTo>
                    <a:pt x="303" y="648"/>
                  </a:lnTo>
                  <a:lnTo>
                    <a:pt x="261" y="607"/>
                  </a:lnTo>
                  <a:lnTo>
                    <a:pt x="222" y="564"/>
                  </a:lnTo>
                  <a:lnTo>
                    <a:pt x="186" y="516"/>
                  </a:lnTo>
                  <a:lnTo>
                    <a:pt x="156" y="465"/>
                  </a:lnTo>
                  <a:lnTo>
                    <a:pt x="129" y="411"/>
                  </a:lnTo>
                  <a:lnTo>
                    <a:pt x="109" y="356"/>
                  </a:lnTo>
                  <a:lnTo>
                    <a:pt x="90" y="301"/>
                  </a:lnTo>
                  <a:lnTo>
                    <a:pt x="75" y="245"/>
                  </a:lnTo>
                  <a:lnTo>
                    <a:pt x="60" y="189"/>
                  </a:lnTo>
                  <a:lnTo>
                    <a:pt x="46" y="137"/>
                  </a:lnTo>
                  <a:lnTo>
                    <a:pt x="33" y="88"/>
                  </a:lnTo>
                  <a:lnTo>
                    <a:pt x="17" y="42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9872970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47796" y="2286000"/>
            <a:ext cx="4800600" cy="36195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302355-E14B-8545-A8F8-0FE83CC9D524}" type="datetimeFigureOut">
              <a:rPr lang="en-US" smtClean="0"/>
              <a:pPr/>
              <a:t>10/24/16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3518101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2728" y="381000"/>
            <a:ext cx="10172700" cy="14935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7300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33864" y="2199633"/>
            <a:ext cx="4800600" cy="632529"/>
          </a:xfrm>
        </p:spPr>
        <p:txBody>
          <a:bodyPr anchor="b">
            <a:noAutofit/>
          </a:bodyPr>
          <a:lstStyle>
            <a:lvl1pPr marL="0" indent="0">
              <a:lnSpc>
                <a:spcPct val="100000"/>
              </a:lnSpc>
              <a:buNone/>
              <a:defRPr sz="1900" b="1" cap="all" spc="200" baseline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33864" y="2909102"/>
            <a:ext cx="4800600" cy="299639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640F58-564D-2B4F-AE67-E407BA4FCF45}" type="datetimeFigureOut">
              <a:rPr lang="en-US" smtClean="0"/>
              <a:pPr/>
              <a:t>10/24/16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757036"/>
      </p:ext>
    </p:extLst>
  </p:cSld>
  <p:clrMapOvr>
    <a:masterClrMapping/>
  </p:clrMapOvr>
  <p:extLst mod="1"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3A34C8-038E-2045-AF43-DF7DBB8E0E9E}" type="datetimeFigureOut">
              <a:rPr lang="en-US" smtClean="0"/>
              <a:pPr/>
              <a:t>10/24/16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455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18C68F-D26B-8F47-958C-23B49CF8A634}" type="datetimeFigureOut">
              <a:rPr lang="en-US" smtClean="0"/>
              <a:pPr/>
              <a:t>10/24/16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3023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4" y="457199"/>
            <a:ext cx="3092115" cy="1196671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cap="all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5051" y="920377"/>
            <a:ext cx="6158418" cy="498512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5" y="1741336"/>
            <a:ext cx="3092115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051" y="6375679"/>
            <a:ext cx="1233355" cy="348462"/>
          </a:xfrm>
        </p:spPr>
        <p:txBody>
          <a:bodyPr/>
          <a:lstStyle/>
          <a:p>
            <a:fld id="{D0DF5E60-9974-AC48-9591-99C2BB44B7CF}" type="datetimeFigureOut">
              <a:rPr lang="en-US" smtClean="0"/>
              <a:pPr/>
              <a:t>10/24/16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0" y="6375679"/>
            <a:ext cx="3482179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91014" y="6375679"/>
            <a:ext cx="1232456" cy="345796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Rectangle 7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313415096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696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83464" y="0"/>
            <a:ext cx="7355585" cy="6857999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11" name="Freeform 11" title="right scallop background shape"/>
          <p:cNvSpPr/>
          <p:nvPr/>
        </p:nvSpPr>
        <p:spPr bwMode="auto">
          <a:xfrm>
            <a:off x="7389812" y="0"/>
            <a:ext cx="4802188" cy="6858000"/>
          </a:xfrm>
          <a:custGeom>
            <a:avLst/>
            <a:gdLst/>
            <a:ahLst/>
            <a:cxnLst/>
            <a:rect l="0" t="0" r="r" b="b"/>
            <a:pathLst>
              <a:path w="3025" h="4320">
                <a:moveTo>
                  <a:pt x="0" y="0"/>
                </a:moveTo>
                <a:lnTo>
                  <a:pt x="3025" y="0"/>
                </a:lnTo>
                <a:lnTo>
                  <a:pt x="3025" y="4320"/>
                </a:lnTo>
                <a:lnTo>
                  <a:pt x="0" y="4320"/>
                </a:lnTo>
                <a:lnTo>
                  <a:pt x="3" y="4278"/>
                </a:lnTo>
                <a:lnTo>
                  <a:pt x="8" y="4243"/>
                </a:lnTo>
                <a:lnTo>
                  <a:pt x="14" y="4210"/>
                </a:lnTo>
                <a:lnTo>
                  <a:pt x="24" y="4183"/>
                </a:lnTo>
                <a:lnTo>
                  <a:pt x="34" y="4156"/>
                </a:lnTo>
                <a:lnTo>
                  <a:pt x="46" y="4133"/>
                </a:lnTo>
                <a:lnTo>
                  <a:pt x="58" y="4109"/>
                </a:lnTo>
                <a:lnTo>
                  <a:pt x="69" y="4087"/>
                </a:lnTo>
                <a:lnTo>
                  <a:pt x="80" y="4062"/>
                </a:lnTo>
                <a:lnTo>
                  <a:pt x="90" y="4036"/>
                </a:lnTo>
                <a:lnTo>
                  <a:pt x="99" y="4007"/>
                </a:lnTo>
                <a:lnTo>
                  <a:pt x="106" y="3976"/>
                </a:lnTo>
                <a:lnTo>
                  <a:pt x="111" y="3938"/>
                </a:lnTo>
                <a:lnTo>
                  <a:pt x="113" y="3895"/>
                </a:lnTo>
                <a:lnTo>
                  <a:pt x="111" y="3851"/>
                </a:lnTo>
                <a:lnTo>
                  <a:pt x="106" y="3815"/>
                </a:lnTo>
                <a:lnTo>
                  <a:pt x="99" y="3782"/>
                </a:lnTo>
                <a:lnTo>
                  <a:pt x="90" y="3752"/>
                </a:lnTo>
                <a:lnTo>
                  <a:pt x="80" y="3726"/>
                </a:lnTo>
                <a:lnTo>
                  <a:pt x="68" y="3702"/>
                </a:lnTo>
                <a:lnTo>
                  <a:pt x="56" y="3679"/>
                </a:lnTo>
                <a:lnTo>
                  <a:pt x="44" y="3655"/>
                </a:lnTo>
                <a:lnTo>
                  <a:pt x="33" y="3630"/>
                </a:lnTo>
                <a:lnTo>
                  <a:pt x="22" y="3604"/>
                </a:lnTo>
                <a:lnTo>
                  <a:pt x="13" y="3575"/>
                </a:lnTo>
                <a:lnTo>
                  <a:pt x="7" y="3542"/>
                </a:lnTo>
                <a:lnTo>
                  <a:pt x="1" y="3504"/>
                </a:lnTo>
                <a:lnTo>
                  <a:pt x="0" y="3461"/>
                </a:lnTo>
                <a:lnTo>
                  <a:pt x="1" y="3418"/>
                </a:lnTo>
                <a:lnTo>
                  <a:pt x="7" y="3380"/>
                </a:lnTo>
                <a:lnTo>
                  <a:pt x="13" y="3347"/>
                </a:lnTo>
                <a:lnTo>
                  <a:pt x="22" y="3319"/>
                </a:lnTo>
                <a:lnTo>
                  <a:pt x="33" y="3292"/>
                </a:lnTo>
                <a:lnTo>
                  <a:pt x="44" y="3267"/>
                </a:lnTo>
                <a:lnTo>
                  <a:pt x="56" y="3244"/>
                </a:lnTo>
                <a:lnTo>
                  <a:pt x="68" y="3222"/>
                </a:lnTo>
                <a:lnTo>
                  <a:pt x="80" y="3197"/>
                </a:lnTo>
                <a:lnTo>
                  <a:pt x="90" y="3171"/>
                </a:lnTo>
                <a:lnTo>
                  <a:pt x="99" y="3142"/>
                </a:lnTo>
                <a:lnTo>
                  <a:pt x="106" y="3109"/>
                </a:lnTo>
                <a:lnTo>
                  <a:pt x="111" y="3071"/>
                </a:lnTo>
                <a:lnTo>
                  <a:pt x="113" y="3028"/>
                </a:lnTo>
                <a:lnTo>
                  <a:pt x="111" y="2985"/>
                </a:lnTo>
                <a:lnTo>
                  <a:pt x="106" y="2947"/>
                </a:lnTo>
                <a:lnTo>
                  <a:pt x="99" y="2914"/>
                </a:lnTo>
                <a:lnTo>
                  <a:pt x="90" y="2885"/>
                </a:lnTo>
                <a:lnTo>
                  <a:pt x="80" y="2858"/>
                </a:lnTo>
                <a:lnTo>
                  <a:pt x="68" y="2834"/>
                </a:lnTo>
                <a:lnTo>
                  <a:pt x="44" y="2787"/>
                </a:lnTo>
                <a:lnTo>
                  <a:pt x="33" y="2763"/>
                </a:lnTo>
                <a:lnTo>
                  <a:pt x="22" y="2736"/>
                </a:lnTo>
                <a:lnTo>
                  <a:pt x="13" y="2707"/>
                </a:lnTo>
                <a:lnTo>
                  <a:pt x="7" y="2674"/>
                </a:lnTo>
                <a:lnTo>
                  <a:pt x="1" y="2637"/>
                </a:lnTo>
                <a:lnTo>
                  <a:pt x="0" y="2593"/>
                </a:lnTo>
                <a:lnTo>
                  <a:pt x="1" y="2550"/>
                </a:lnTo>
                <a:lnTo>
                  <a:pt x="7" y="2512"/>
                </a:lnTo>
                <a:lnTo>
                  <a:pt x="13" y="2479"/>
                </a:lnTo>
                <a:lnTo>
                  <a:pt x="22" y="2451"/>
                </a:lnTo>
                <a:lnTo>
                  <a:pt x="33" y="2424"/>
                </a:lnTo>
                <a:lnTo>
                  <a:pt x="44" y="2401"/>
                </a:lnTo>
                <a:lnTo>
                  <a:pt x="68" y="2354"/>
                </a:lnTo>
                <a:lnTo>
                  <a:pt x="80" y="2329"/>
                </a:lnTo>
                <a:lnTo>
                  <a:pt x="90" y="2303"/>
                </a:lnTo>
                <a:lnTo>
                  <a:pt x="99" y="2274"/>
                </a:lnTo>
                <a:lnTo>
                  <a:pt x="106" y="2241"/>
                </a:lnTo>
                <a:lnTo>
                  <a:pt x="111" y="2203"/>
                </a:lnTo>
                <a:lnTo>
                  <a:pt x="113" y="2159"/>
                </a:lnTo>
                <a:lnTo>
                  <a:pt x="111" y="2117"/>
                </a:lnTo>
                <a:lnTo>
                  <a:pt x="106" y="2079"/>
                </a:lnTo>
                <a:lnTo>
                  <a:pt x="99" y="2046"/>
                </a:lnTo>
                <a:lnTo>
                  <a:pt x="90" y="2017"/>
                </a:lnTo>
                <a:lnTo>
                  <a:pt x="80" y="1991"/>
                </a:lnTo>
                <a:lnTo>
                  <a:pt x="68" y="1966"/>
                </a:lnTo>
                <a:lnTo>
                  <a:pt x="56" y="1943"/>
                </a:lnTo>
                <a:lnTo>
                  <a:pt x="44" y="1919"/>
                </a:lnTo>
                <a:lnTo>
                  <a:pt x="33" y="1896"/>
                </a:lnTo>
                <a:lnTo>
                  <a:pt x="22" y="1869"/>
                </a:lnTo>
                <a:lnTo>
                  <a:pt x="13" y="1841"/>
                </a:lnTo>
                <a:lnTo>
                  <a:pt x="7" y="1807"/>
                </a:lnTo>
                <a:lnTo>
                  <a:pt x="1" y="1770"/>
                </a:lnTo>
                <a:lnTo>
                  <a:pt x="0" y="1727"/>
                </a:lnTo>
                <a:lnTo>
                  <a:pt x="1" y="1683"/>
                </a:lnTo>
                <a:lnTo>
                  <a:pt x="7" y="1646"/>
                </a:lnTo>
                <a:lnTo>
                  <a:pt x="13" y="1613"/>
                </a:lnTo>
                <a:lnTo>
                  <a:pt x="22" y="1583"/>
                </a:lnTo>
                <a:lnTo>
                  <a:pt x="33" y="1557"/>
                </a:lnTo>
                <a:lnTo>
                  <a:pt x="44" y="1533"/>
                </a:lnTo>
                <a:lnTo>
                  <a:pt x="56" y="1509"/>
                </a:lnTo>
                <a:lnTo>
                  <a:pt x="68" y="1486"/>
                </a:lnTo>
                <a:lnTo>
                  <a:pt x="80" y="1461"/>
                </a:lnTo>
                <a:lnTo>
                  <a:pt x="90" y="1435"/>
                </a:lnTo>
                <a:lnTo>
                  <a:pt x="99" y="1406"/>
                </a:lnTo>
                <a:lnTo>
                  <a:pt x="106" y="1373"/>
                </a:lnTo>
                <a:lnTo>
                  <a:pt x="111" y="1335"/>
                </a:lnTo>
                <a:lnTo>
                  <a:pt x="113" y="1292"/>
                </a:lnTo>
                <a:lnTo>
                  <a:pt x="111" y="1249"/>
                </a:lnTo>
                <a:lnTo>
                  <a:pt x="106" y="1211"/>
                </a:lnTo>
                <a:lnTo>
                  <a:pt x="99" y="1178"/>
                </a:lnTo>
                <a:lnTo>
                  <a:pt x="90" y="1149"/>
                </a:lnTo>
                <a:lnTo>
                  <a:pt x="80" y="1123"/>
                </a:lnTo>
                <a:lnTo>
                  <a:pt x="68" y="1098"/>
                </a:lnTo>
                <a:lnTo>
                  <a:pt x="56" y="1076"/>
                </a:lnTo>
                <a:lnTo>
                  <a:pt x="44" y="1053"/>
                </a:lnTo>
                <a:lnTo>
                  <a:pt x="33" y="1028"/>
                </a:lnTo>
                <a:lnTo>
                  <a:pt x="22" y="1001"/>
                </a:lnTo>
                <a:lnTo>
                  <a:pt x="13" y="973"/>
                </a:lnTo>
                <a:lnTo>
                  <a:pt x="7" y="940"/>
                </a:lnTo>
                <a:lnTo>
                  <a:pt x="1" y="902"/>
                </a:lnTo>
                <a:lnTo>
                  <a:pt x="0" y="859"/>
                </a:lnTo>
                <a:lnTo>
                  <a:pt x="1" y="816"/>
                </a:lnTo>
                <a:lnTo>
                  <a:pt x="7" y="778"/>
                </a:lnTo>
                <a:lnTo>
                  <a:pt x="13" y="745"/>
                </a:lnTo>
                <a:lnTo>
                  <a:pt x="22" y="716"/>
                </a:lnTo>
                <a:lnTo>
                  <a:pt x="33" y="690"/>
                </a:lnTo>
                <a:lnTo>
                  <a:pt x="44" y="665"/>
                </a:lnTo>
                <a:lnTo>
                  <a:pt x="56" y="641"/>
                </a:lnTo>
                <a:lnTo>
                  <a:pt x="68" y="618"/>
                </a:lnTo>
                <a:lnTo>
                  <a:pt x="80" y="594"/>
                </a:lnTo>
                <a:lnTo>
                  <a:pt x="90" y="568"/>
                </a:lnTo>
                <a:lnTo>
                  <a:pt x="99" y="538"/>
                </a:lnTo>
                <a:lnTo>
                  <a:pt x="106" y="505"/>
                </a:lnTo>
                <a:lnTo>
                  <a:pt x="111" y="469"/>
                </a:lnTo>
                <a:lnTo>
                  <a:pt x="113" y="424"/>
                </a:lnTo>
                <a:lnTo>
                  <a:pt x="111" y="382"/>
                </a:lnTo>
                <a:lnTo>
                  <a:pt x="106" y="344"/>
                </a:lnTo>
                <a:lnTo>
                  <a:pt x="99" y="313"/>
                </a:lnTo>
                <a:lnTo>
                  <a:pt x="90" y="284"/>
                </a:lnTo>
                <a:lnTo>
                  <a:pt x="80" y="258"/>
                </a:lnTo>
                <a:lnTo>
                  <a:pt x="69" y="233"/>
                </a:lnTo>
                <a:lnTo>
                  <a:pt x="58" y="211"/>
                </a:lnTo>
                <a:lnTo>
                  <a:pt x="46" y="187"/>
                </a:lnTo>
                <a:lnTo>
                  <a:pt x="34" y="164"/>
                </a:lnTo>
                <a:lnTo>
                  <a:pt x="24" y="137"/>
                </a:lnTo>
                <a:lnTo>
                  <a:pt x="14" y="110"/>
                </a:lnTo>
                <a:lnTo>
                  <a:pt x="8" y="77"/>
                </a:lnTo>
                <a:lnTo>
                  <a:pt x="3" y="42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left edge border"/>
          <p:cNvSpPr/>
          <p:nvPr/>
        </p:nvSpPr>
        <p:spPr>
          <a:xfrm>
            <a:off x="0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37883" y="457200"/>
            <a:ext cx="3092117" cy="1196670"/>
          </a:xfrm>
        </p:spPr>
        <p:txBody>
          <a:bodyPr anchor="b">
            <a:normAutofit/>
          </a:bodyPr>
          <a:lstStyle>
            <a:lvl1pPr>
              <a:lnSpc>
                <a:spcPct val="100000"/>
              </a:lnSpc>
              <a:defRPr sz="1900" b="1" i="0" spc="300" baseline="0">
                <a:solidFill>
                  <a:schemeClr val="accent1"/>
                </a:solidFill>
                <a:latin typeface="+mn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37883" y="1741336"/>
            <a:ext cx="3092117" cy="4164164"/>
          </a:xfrm>
        </p:spPr>
        <p:txBody>
          <a:bodyPr/>
          <a:lstStyle>
            <a:lvl1pPr marL="0" indent="0">
              <a:lnSpc>
                <a:spcPct val="120000"/>
              </a:lnSpc>
              <a:spcBef>
                <a:spcPts val="1200"/>
              </a:spcBef>
              <a:buNone/>
              <a:defRPr sz="1600" baseline="0">
                <a:solidFill>
                  <a:schemeClr val="bg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5950" y="6375679"/>
            <a:ext cx="1232456" cy="348462"/>
          </a:xfrm>
        </p:spPr>
        <p:txBody>
          <a:bodyPr/>
          <a:lstStyle/>
          <a:p>
            <a:fld id="{18C79C5D-2A6F-F04D-97DA-BEF2467B64E4}" type="datetimeFigureOut">
              <a:rPr lang="en-US" smtClean="0"/>
              <a:pPr/>
              <a:t>10/24/16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103621" y="6375679"/>
            <a:ext cx="3482178" cy="345796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687568" y="6375679"/>
            <a:ext cx="1234440" cy="345796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31109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C52C72-DE31-F449-A4ED-4C594FD91407}" type="datetimeFigureOut">
              <a:rPr lang="en-US" smtClean="0"/>
              <a:pPr/>
              <a:t>10/24/16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8006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066321" y="382386"/>
            <a:ext cx="1492132" cy="5600404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382385"/>
            <a:ext cx="8392585" cy="560040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62726E-379B-B349-9EED-81ED093FA806}" type="datetimeFigureOut">
              <a:rPr lang="en-US" smtClean="0"/>
              <a:pPr/>
              <a:t>10/24/16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1509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1678" y="382385"/>
            <a:ext cx="10178322" cy="14921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1678" y="2286001"/>
            <a:ext cx="10178322" cy="3593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1678" y="6375679"/>
            <a:ext cx="2329722" cy="34846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09B482E8-6E0E-1B4F-B1FD-C69DB9E858D9}" type="datetimeFigureOut">
              <a:rPr lang="en-US" smtClean="0"/>
              <a:pPr/>
              <a:t>10/24/16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75679"/>
            <a:ext cx="4114800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1" y="6375679"/>
            <a:ext cx="2819399" cy="3457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Freeform 6" title="Left scallop edge"/>
          <p:cNvSpPr/>
          <p:nvPr/>
        </p:nvSpPr>
        <p:spPr bwMode="auto">
          <a:xfrm>
            <a:off x="0" y="0"/>
            <a:ext cx="885825" cy="6858000"/>
          </a:xfrm>
          <a:custGeom>
            <a:avLst/>
            <a:gdLst/>
            <a:ahLst/>
            <a:cxnLst/>
            <a:rect l="0" t="0" r="r" b="b"/>
            <a:pathLst>
              <a:path w="558" h="4320">
                <a:moveTo>
                  <a:pt x="0" y="0"/>
                </a:moveTo>
                <a:lnTo>
                  <a:pt x="447" y="0"/>
                </a:lnTo>
                <a:lnTo>
                  <a:pt x="448" y="43"/>
                </a:lnTo>
                <a:lnTo>
                  <a:pt x="453" y="81"/>
                </a:lnTo>
                <a:lnTo>
                  <a:pt x="460" y="114"/>
                </a:lnTo>
                <a:lnTo>
                  <a:pt x="469" y="143"/>
                </a:lnTo>
                <a:lnTo>
                  <a:pt x="479" y="169"/>
                </a:lnTo>
                <a:lnTo>
                  <a:pt x="491" y="192"/>
                </a:lnTo>
                <a:lnTo>
                  <a:pt x="503" y="216"/>
                </a:lnTo>
                <a:lnTo>
                  <a:pt x="515" y="240"/>
                </a:lnTo>
                <a:lnTo>
                  <a:pt x="525" y="263"/>
                </a:lnTo>
                <a:lnTo>
                  <a:pt x="535" y="289"/>
                </a:lnTo>
                <a:lnTo>
                  <a:pt x="545" y="318"/>
                </a:lnTo>
                <a:lnTo>
                  <a:pt x="552" y="351"/>
                </a:lnTo>
                <a:lnTo>
                  <a:pt x="556" y="389"/>
                </a:lnTo>
                <a:lnTo>
                  <a:pt x="558" y="432"/>
                </a:lnTo>
                <a:lnTo>
                  <a:pt x="556" y="475"/>
                </a:lnTo>
                <a:lnTo>
                  <a:pt x="552" y="513"/>
                </a:lnTo>
                <a:lnTo>
                  <a:pt x="545" y="546"/>
                </a:lnTo>
                <a:lnTo>
                  <a:pt x="535" y="575"/>
                </a:lnTo>
                <a:lnTo>
                  <a:pt x="525" y="601"/>
                </a:lnTo>
                <a:lnTo>
                  <a:pt x="515" y="624"/>
                </a:lnTo>
                <a:lnTo>
                  <a:pt x="503" y="648"/>
                </a:lnTo>
                <a:lnTo>
                  <a:pt x="491" y="672"/>
                </a:lnTo>
                <a:lnTo>
                  <a:pt x="479" y="695"/>
                </a:lnTo>
                <a:lnTo>
                  <a:pt x="469" y="721"/>
                </a:lnTo>
                <a:lnTo>
                  <a:pt x="460" y="750"/>
                </a:lnTo>
                <a:lnTo>
                  <a:pt x="453" y="783"/>
                </a:lnTo>
                <a:lnTo>
                  <a:pt x="448" y="821"/>
                </a:lnTo>
                <a:lnTo>
                  <a:pt x="447" y="864"/>
                </a:lnTo>
                <a:lnTo>
                  <a:pt x="448" y="907"/>
                </a:lnTo>
                <a:lnTo>
                  <a:pt x="453" y="945"/>
                </a:lnTo>
                <a:lnTo>
                  <a:pt x="460" y="978"/>
                </a:lnTo>
                <a:lnTo>
                  <a:pt x="469" y="1007"/>
                </a:lnTo>
                <a:lnTo>
                  <a:pt x="479" y="1033"/>
                </a:lnTo>
                <a:lnTo>
                  <a:pt x="491" y="1056"/>
                </a:lnTo>
                <a:lnTo>
                  <a:pt x="503" y="1080"/>
                </a:lnTo>
                <a:lnTo>
                  <a:pt x="515" y="1104"/>
                </a:lnTo>
                <a:lnTo>
                  <a:pt x="525" y="1127"/>
                </a:lnTo>
                <a:lnTo>
                  <a:pt x="535" y="1153"/>
                </a:lnTo>
                <a:lnTo>
                  <a:pt x="545" y="1182"/>
                </a:lnTo>
                <a:lnTo>
                  <a:pt x="552" y="1215"/>
                </a:lnTo>
                <a:lnTo>
                  <a:pt x="556" y="1253"/>
                </a:lnTo>
                <a:lnTo>
                  <a:pt x="558" y="1296"/>
                </a:lnTo>
                <a:lnTo>
                  <a:pt x="556" y="1339"/>
                </a:lnTo>
                <a:lnTo>
                  <a:pt x="552" y="1377"/>
                </a:lnTo>
                <a:lnTo>
                  <a:pt x="545" y="1410"/>
                </a:lnTo>
                <a:lnTo>
                  <a:pt x="535" y="1439"/>
                </a:lnTo>
                <a:lnTo>
                  <a:pt x="525" y="1465"/>
                </a:lnTo>
                <a:lnTo>
                  <a:pt x="515" y="1488"/>
                </a:lnTo>
                <a:lnTo>
                  <a:pt x="503" y="1512"/>
                </a:lnTo>
                <a:lnTo>
                  <a:pt x="491" y="1536"/>
                </a:lnTo>
                <a:lnTo>
                  <a:pt x="479" y="1559"/>
                </a:lnTo>
                <a:lnTo>
                  <a:pt x="469" y="1585"/>
                </a:lnTo>
                <a:lnTo>
                  <a:pt x="460" y="1614"/>
                </a:lnTo>
                <a:lnTo>
                  <a:pt x="453" y="1647"/>
                </a:lnTo>
                <a:lnTo>
                  <a:pt x="448" y="1685"/>
                </a:lnTo>
                <a:lnTo>
                  <a:pt x="447" y="1728"/>
                </a:lnTo>
                <a:lnTo>
                  <a:pt x="448" y="1771"/>
                </a:lnTo>
                <a:lnTo>
                  <a:pt x="453" y="1809"/>
                </a:lnTo>
                <a:lnTo>
                  <a:pt x="460" y="1842"/>
                </a:lnTo>
                <a:lnTo>
                  <a:pt x="469" y="1871"/>
                </a:lnTo>
                <a:lnTo>
                  <a:pt x="479" y="1897"/>
                </a:lnTo>
                <a:lnTo>
                  <a:pt x="491" y="1920"/>
                </a:lnTo>
                <a:lnTo>
                  <a:pt x="503" y="1944"/>
                </a:lnTo>
                <a:lnTo>
                  <a:pt x="515" y="1968"/>
                </a:lnTo>
                <a:lnTo>
                  <a:pt x="525" y="1991"/>
                </a:lnTo>
                <a:lnTo>
                  <a:pt x="535" y="2017"/>
                </a:lnTo>
                <a:lnTo>
                  <a:pt x="545" y="2046"/>
                </a:lnTo>
                <a:lnTo>
                  <a:pt x="552" y="2079"/>
                </a:lnTo>
                <a:lnTo>
                  <a:pt x="556" y="2117"/>
                </a:lnTo>
                <a:lnTo>
                  <a:pt x="558" y="2159"/>
                </a:lnTo>
                <a:lnTo>
                  <a:pt x="556" y="2203"/>
                </a:lnTo>
                <a:lnTo>
                  <a:pt x="552" y="2241"/>
                </a:lnTo>
                <a:lnTo>
                  <a:pt x="545" y="2274"/>
                </a:lnTo>
                <a:lnTo>
                  <a:pt x="535" y="2303"/>
                </a:lnTo>
                <a:lnTo>
                  <a:pt x="525" y="2329"/>
                </a:lnTo>
                <a:lnTo>
                  <a:pt x="515" y="2352"/>
                </a:lnTo>
                <a:lnTo>
                  <a:pt x="503" y="2376"/>
                </a:lnTo>
                <a:lnTo>
                  <a:pt x="491" y="2400"/>
                </a:lnTo>
                <a:lnTo>
                  <a:pt x="479" y="2423"/>
                </a:lnTo>
                <a:lnTo>
                  <a:pt x="469" y="2449"/>
                </a:lnTo>
                <a:lnTo>
                  <a:pt x="460" y="2478"/>
                </a:lnTo>
                <a:lnTo>
                  <a:pt x="453" y="2511"/>
                </a:lnTo>
                <a:lnTo>
                  <a:pt x="448" y="2549"/>
                </a:lnTo>
                <a:lnTo>
                  <a:pt x="447" y="2592"/>
                </a:lnTo>
                <a:lnTo>
                  <a:pt x="448" y="2635"/>
                </a:lnTo>
                <a:lnTo>
                  <a:pt x="453" y="2673"/>
                </a:lnTo>
                <a:lnTo>
                  <a:pt x="460" y="2706"/>
                </a:lnTo>
                <a:lnTo>
                  <a:pt x="469" y="2735"/>
                </a:lnTo>
                <a:lnTo>
                  <a:pt x="479" y="2761"/>
                </a:lnTo>
                <a:lnTo>
                  <a:pt x="491" y="2784"/>
                </a:lnTo>
                <a:lnTo>
                  <a:pt x="515" y="2832"/>
                </a:lnTo>
                <a:lnTo>
                  <a:pt x="525" y="2855"/>
                </a:lnTo>
                <a:lnTo>
                  <a:pt x="535" y="2881"/>
                </a:lnTo>
                <a:lnTo>
                  <a:pt x="545" y="2910"/>
                </a:lnTo>
                <a:lnTo>
                  <a:pt x="552" y="2943"/>
                </a:lnTo>
                <a:lnTo>
                  <a:pt x="556" y="2981"/>
                </a:lnTo>
                <a:lnTo>
                  <a:pt x="558" y="3024"/>
                </a:lnTo>
                <a:lnTo>
                  <a:pt x="556" y="3067"/>
                </a:lnTo>
                <a:lnTo>
                  <a:pt x="552" y="3105"/>
                </a:lnTo>
                <a:lnTo>
                  <a:pt x="545" y="3138"/>
                </a:lnTo>
                <a:lnTo>
                  <a:pt x="535" y="3167"/>
                </a:lnTo>
                <a:lnTo>
                  <a:pt x="525" y="3193"/>
                </a:lnTo>
                <a:lnTo>
                  <a:pt x="515" y="3216"/>
                </a:lnTo>
                <a:lnTo>
                  <a:pt x="503" y="3240"/>
                </a:lnTo>
                <a:lnTo>
                  <a:pt x="491" y="3264"/>
                </a:lnTo>
                <a:lnTo>
                  <a:pt x="479" y="3287"/>
                </a:lnTo>
                <a:lnTo>
                  <a:pt x="469" y="3313"/>
                </a:lnTo>
                <a:lnTo>
                  <a:pt x="460" y="3342"/>
                </a:lnTo>
                <a:lnTo>
                  <a:pt x="453" y="3375"/>
                </a:lnTo>
                <a:lnTo>
                  <a:pt x="448" y="3413"/>
                </a:lnTo>
                <a:lnTo>
                  <a:pt x="447" y="3456"/>
                </a:lnTo>
                <a:lnTo>
                  <a:pt x="448" y="3499"/>
                </a:lnTo>
                <a:lnTo>
                  <a:pt x="453" y="3537"/>
                </a:lnTo>
                <a:lnTo>
                  <a:pt x="460" y="3570"/>
                </a:lnTo>
                <a:lnTo>
                  <a:pt x="469" y="3599"/>
                </a:lnTo>
                <a:lnTo>
                  <a:pt x="479" y="3625"/>
                </a:lnTo>
                <a:lnTo>
                  <a:pt x="491" y="3648"/>
                </a:lnTo>
                <a:lnTo>
                  <a:pt x="503" y="3672"/>
                </a:lnTo>
                <a:lnTo>
                  <a:pt x="515" y="3696"/>
                </a:lnTo>
                <a:lnTo>
                  <a:pt x="525" y="3719"/>
                </a:lnTo>
                <a:lnTo>
                  <a:pt x="535" y="3745"/>
                </a:lnTo>
                <a:lnTo>
                  <a:pt x="545" y="3774"/>
                </a:lnTo>
                <a:lnTo>
                  <a:pt x="552" y="3807"/>
                </a:lnTo>
                <a:lnTo>
                  <a:pt x="556" y="3845"/>
                </a:lnTo>
                <a:lnTo>
                  <a:pt x="558" y="3888"/>
                </a:lnTo>
                <a:lnTo>
                  <a:pt x="556" y="3931"/>
                </a:lnTo>
                <a:lnTo>
                  <a:pt x="552" y="3969"/>
                </a:lnTo>
                <a:lnTo>
                  <a:pt x="545" y="4002"/>
                </a:lnTo>
                <a:lnTo>
                  <a:pt x="535" y="4031"/>
                </a:lnTo>
                <a:lnTo>
                  <a:pt x="525" y="4057"/>
                </a:lnTo>
                <a:lnTo>
                  <a:pt x="515" y="4080"/>
                </a:lnTo>
                <a:lnTo>
                  <a:pt x="503" y="4104"/>
                </a:lnTo>
                <a:lnTo>
                  <a:pt x="491" y="4128"/>
                </a:lnTo>
                <a:lnTo>
                  <a:pt x="479" y="4151"/>
                </a:lnTo>
                <a:lnTo>
                  <a:pt x="469" y="4177"/>
                </a:lnTo>
                <a:lnTo>
                  <a:pt x="460" y="4206"/>
                </a:lnTo>
                <a:lnTo>
                  <a:pt x="453" y="4239"/>
                </a:lnTo>
                <a:lnTo>
                  <a:pt x="448" y="4277"/>
                </a:lnTo>
                <a:lnTo>
                  <a:pt x="447" y="4320"/>
                </a:lnTo>
                <a:lnTo>
                  <a:pt x="0" y="4320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  <p:sp>
        <p:nvSpPr>
          <p:cNvPr id="12" name="Rectangle 11" title="right edge border"/>
          <p:cNvSpPr/>
          <p:nvPr/>
        </p:nvSpPr>
        <p:spPr>
          <a:xfrm>
            <a:off x="11908536" y="0"/>
            <a:ext cx="283464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773465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74" r:id="rId7"/>
    <p:sldLayoutId id="2147483675" r:id="rId8"/>
    <p:sldLayoutId id="2147483676" r:id="rId9"/>
    <p:sldLayoutId id="2147483677" r:id="rId10"/>
    <p:sldLayoutId id="2147483678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5100" kern="1200" cap="all" spc="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Gill Sans MT" panose="020B0502020104020203" pitchFamily="34" charset="0"/>
        <a:buChar char="–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057400" indent="-228600" algn="l" defTabSz="914400" rtl="0" eaLnBrk="1" latinLnBrk="0" hangingPunct="1">
        <a:lnSpc>
          <a:spcPct val="110000"/>
        </a:lnSpc>
        <a:spcBef>
          <a:spcPts val="700"/>
        </a:spcBef>
        <a:buClr>
          <a:schemeClr val="tx2"/>
        </a:buClr>
        <a:buFont typeface="Arial" panose="020B0604020202020204" pitchFamily="34" charset="0"/>
        <a:buChar char="•"/>
        <a:defRPr sz="1400" kern="120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792">
          <p15:clr>
            <a:srgbClr val="F26B43"/>
          </p15:clr>
        </p15:guide>
        <p15:guide id="2" pos="7200">
          <p15:clr>
            <a:srgbClr val="F26B43"/>
          </p15:clr>
        </p15:guide>
        <p15:guide id="3" orient="horz" pos="4008">
          <p15:clr>
            <a:srgbClr val="F26B43"/>
          </p15:clr>
        </p15:guide>
        <p15:guide id="4" orient="horz" pos="1440">
          <p15:clr>
            <a:srgbClr val="F26B43"/>
          </p15:clr>
        </p15:guide>
        <p15:guide id="5" orient="horz" pos="3720">
          <p15:clr>
            <a:srgbClr val="F26B43"/>
          </p15:clr>
        </p15:guide>
        <p15:guide id="6" orient="horz" pos="2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ted.com/talks/tom_wujec_build_a_tower?language=en" TargetMode="External"/><Relationship Id="rId3" Type="http://schemas.openxmlformats.org/officeDocument/2006/relationships/image" Target="../media/image15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www.youtube.com/watch?v=4Rd9zQborxI" TargetMode="External"/><Relationship Id="rId3" Type="http://schemas.openxmlformats.org/officeDocument/2006/relationships/image" Target="../media/image16.tif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hyperlink" Target="http://dougturkel.com/blog/2011/04/3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7059" y="215554"/>
            <a:ext cx="8732386" cy="5709854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-120261" y="6115721"/>
            <a:ext cx="13007025" cy="742279"/>
          </a:xfrm>
        </p:spPr>
        <p:txBody>
          <a:bodyPr/>
          <a:lstStyle/>
          <a:p>
            <a:r>
              <a:rPr lang="en-US" dirty="0" smtClean="0"/>
              <a:t>BY</a:t>
            </a:r>
            <a:r>
              <a:rPr lang="en-US" smtClean="0"/>
              <a:t>: SARA, </a:t>
            </a:r>
            <a:r>
              <a:rPr lang="en-US" dirty="0" smtClean="0"/>
              <a:t>Melissa, Pete, Kevin, Kenny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749445" y="5569974"/>
            <a:ext cx="8130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(</a:t>
            </a:r>
            <a:r>
              <a:rPr lang="en-US" sz="1400" dirty="0" err="1" smtClean="0"/>
              <a:t>yanado</a:t>
            </a:r>
            <a:r>
              <a:rPr lang="en-US" sz="1400" dirty="0" smtClean="0"/>
              <a:t>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03648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3544" y="1923301"/>
            <a:ext cx="3996491" cy="2659619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141226" y="302740"/>
            <a:ext cx="600882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/>
              <a:t>What is a Team?</a:t>
            </a:r>
            <a:endParaRPr lang="en-US" sz="60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2346158" y="332071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978794" y="1571458"/>
            <a:ext cx="6534115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500" dirty="0" smtClean="0"/>
              <a:t>Two or more people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500" dirty="0" smtClean="0"/>
              <a:t>Consist of work roles that require them to be interdependent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500" dirty="0" smtClean="0"/>
              <a:t>Operate within a larger social system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500" dirty="0" smtClean="0"/>
              <a:t>Perform tasks relevant to the organization’s mission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500" dirty="0" smtClean="0"/>
              <a:t>Result in consequences that affect others around the organization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500" dirty="0" smtClean="0"/>
              <a:t>Have membership that is identifiable to those who are and are not on the team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354455" y="4607518"/>
            <a:ext cx="14638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(</a:t>
            </a:r>
            <a:r>
              <a:rPr lang="en-US" sz="1400" dirty="0" err="1" smtClean="0"/>
              <a:t>Mapleridge</a:t>
            </a:r>
            <a:r>
              <a:rPr lang="en-US" sz="1400" dirty="0" smtClean="0"/>
              <a:t> Blog)</a:t>
            </a:r>
            <a:endParaRPr lang="en-US" sz="1400" dirty="0"/>
          </a:p>
        </p:txBody>
      </p:sp>
      <p:sp>
        <p:nvSpPr>
          <p:cNvPr id="11" name="TextBox 10"/>
          <p:cNvSpPr txBox="1"/>
          <p:nvPr/>
        </p:nvSpPr>
        <p:spPr>
          <a:xfrm>
            <a:off x="8767482" y="6423673"/>
            <a:ext cx="20733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(</a:t>
            </a:r>
            <a:r>
              <a:rPr lang="en-US" sz="1400" dirty="0" err="1" smtClean="0"/>
              <a:t>Hitt</a:t>
            </a:r>
            <a:r>
              <a:rPr lang="en-US" sz="1400" dirty="0" smtClean="0"/>
              <a:t>, Miller, </a:t>
            </a:r>
            <a:r>
              <a:rPr lang="en-US" sz="1400" dirty="0" err="1" smtClean="0"/>
              <a:t>Colella</a:t>
            </a:r>
            <a:r>
              <a:rPr lang="en-US" sz="1400" dirty="0" smtClean="0"/>
              <a:t>, 2015)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981146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94529" y="197843"/>
            <a:ext cx="701100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dirty="0" smtClean="0"/>
              <a:t>What is a Group?</a:t>
            </a:r>
            <a:endParaRPr lang="en-US" sz="60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2368918" y="1680518"/>
            <a:ext cx="8287462" cy="107721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3200" dirty="0" smtClean="0"/>
              <a:t>“Two or more interdependent individuals who </a:t>
            </a:r>
          </a:p>
          <a:p>
            <a:r>
              <a:rPr lang="en-US" sz="3200" dirty="0" smtClean="0"/>
              <a:t>    influence one another through social action”</a:t>
            </a:r>
            <a:endParaRPr lang="en-US" sz="32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68918" y="3027041"/>
            <a:ext cx="6826636" cy="359272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743908" y="6311989"/>
            <a:ext cx="118494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(</a:t>
            </a:r>
            <a:r>
              <a:rPr lang="en-US" sz="1400" dirty="0" err="1" smtClean="0"/>
              <a:t>austingalano</a:t>
            </a:r>
            <a:r>
              <a:rPr lang="en-US" sz="1400" dirty="0" smtClean="0"/>
              <a:t>)</a:t>
            </a:r>
            <a:endParaRPr lang="en-US" sz="1400" dirty="0"/>
          </a:p>
        </p:txBody>
      </p:sp>
      <p:sp>
        <p:nvSpPr>
          <p:cNvPr id="10" name="TextBox 9"/>
          <p:cNvSpPr txBox="1"/>
          <p:nvPr/>
        </p:nvSpPr>
        <p:spPr>
          <a:xfrm>
            <a:off x="9372601" y="2734652"/>
            <a:ext cx="219996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(</a:t>
            </a:r>
            <a:r>
              <a:rPr lang="en-US" sz="1400" dirty="0" err="1"/>
              <a:t>Hitt</a:t>
            </a:r>
            <a:r>
              <a:rPr lang="en-US" sz="1400" dirty="0"/>
              <a:t>, Miller, </a:t>
            </a:r>
            <a:r>
              <a:rPr lang="en-US" sz="1400" dirty="0" err="1"/>
              <a:t>Colella</a:t>
            </a:r>
            <a:r>
              <a:rPr lang="en-US" sz="1400" dirty="0"/>
              <a:t>, </a:t>
            </a:r>
            <a:r>
              <a:rPr lang="en-US" sz="1400" dirty="0" err="1" smtClean="0"/>
              <a:t>pg</a:t>
            </a:r>
            <a:r>
              <a:rPr lang="en-US" sz="1400" dirty="0" smtClean="0"/>
              <a:t> 346)</a:t>
            </a:r>
            <a:endParaRPr lang="en-US" sz="14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648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11778" y="147918"/>
            <a:ext cx="596823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/>
              <a:t>Types of Groups</a:t>
            </a:r>
            <a:endParaRPr lang="en-US" sz="6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748117" y="2581835"/>
            <a:ext cx="3558154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3600" dirty="0" smtClean="0"/>
              <a:t>Informal Groups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3600" dirty="0" smtClean="0"/>
              <a:t>Formal Groups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3600" dirty="0" smtClean="0"/>
              <a:t>Identity Groups</a:t>
            </a:r>
            <a:endParaRPr lang="en-US" sz="36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5341" y="1163581"/>
            <a:ext cx="5540188" cy="513021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071847" y="6293795"/>
            <a:ext cx="10851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(</a:t>
            </a:r>
            <a:r>
              <a:rPr lang="en-US" sz="1400" dirty="0" err="1" smtClean="0"/>
              <a:t>dougturkel</a:t>
            </a:r>
            <a:r>
              <a:rPr lang="en-US" sz="1400" dirty="0" smtClean="0"/>
              <a:t>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685845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27172" y="240957"/>
            <a:ext cx="554472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/>
              <a:t>Types of Teams</a:t>
            </a:r>
            <a:endParaRPr lang="en-US" sz="6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1196788" y="1748117"/>
            <a:ext cx="504264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Virtual Teams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Functional Teams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 smtClean="0"/>
              <a:t>Production Teams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 smtClean="0"/>
              <a:t>Service Teams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 smtClean="0"/>
              <a:t>Management Teams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 smtClean="0"/>
              <a:t>Project Teams</a:t>
            </a:r>
          </a:p>
          <a:p>
            <a:pPr marL="742950" lvl="1" indent="-285750">
              <a:buFont typeface="Arial" charset="0"/>
              <a:buChar char="•"/>
            </a:pPr>
            <a:r>
              <a:rPr lang="en-US" sz="2800" dirty="0" smtClean="0"/>
              <a:t>Advisory Teams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Self Managing Teams</a:t>
            </a:r>
            <a:endParaRPr lang="en-US" sz="2800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5223" y="2079557"/>
            <a:ext cx="4972050" cy="287655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9195179" y="4956107"/>
            <a:ext cx="15620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(</a:t>
            </a:r>
            <a:r>
              <a:rPr lang="en-US" dirty="0" err="1" smtClean="0"/>
              <a:t>professionbiz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34752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2930" y="455291"/>
            <a:ext cx="8981201" cy="595895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77518" y="6414247"/>
            <a:ext cx="224426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businesshorsepower</a:t>
            </a:r>
            <a:r>
              <a:rPr lang="en-US" dirty="0"/>
              <a:t>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4333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8537" y="442326"/>
            <a:ext cx="7005251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6000" b="1" dirty="0" smtClean="0"/>
              <a:t>Team Effectiveness</a:t>
            </a:r>
            <a:endParaRPr lang="en-US" sz="60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2111188" y="3899647"/>
            <a:ext cx="3156057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Diversity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Personality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Team Orientation </a:t>
            </a:r>
          </a:p>
          <a:p>
            <a:pPr marL="285750" indent="-285750">
              <a:buFont typeface="Arial" charset="0"/>
              <a:buChar char="•"/>
            </a:pPr>
            <a:r>
              <a:rPr lang="en-US" sz="2800" dirty="0" smtClean="0"/>
              <a:t>Size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32212" y="2316923"/>
            <a:ext cx="7374326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Team composition is important in making a team </a:t>
            </a:r>
          </a:p>
          <a:p>
            <a:r>
              <a:rPr lang="en-US" sz="2800" dirty="0" smtClean="0"/>
              <a:t>as effective as possible</a:t>
            </a:r>
            <a:endParaRPr lang="en-US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163" y="3019128"/>
            <a:ext cx="4769226" cy="35769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076432" y="6288270"/>
            <a:ext cx="8739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smtClean="0"/>
              <a:t>(</a:t>
            </a:r>
            <a:r>
              <a:rPr lang="en-US" sz="1400" dirty="0" err="1" smtClean="0"/>
              <a:t>ignitebd</a:t>
            </a:r>
            <a:r>
              <a:rPr lang="en-US" sz="1400" dirty="0" smtClean="0"/>
              <a:t>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1895675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26538" y="1287703"/>
            <a:ext cx="9445116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400" b="1" dirty="0">
                <a:solidFill>
                  <a:srgbClr val="000000"/>
                </a:solidFill>
              </a:rPr>
              <a:t>“The Secrets of Great Teamwork”</a:t>
            </a:r>
            <a:endParaRPr lang="en-US" sz="4400" b="1" dirty="0"/>
          </a:p>
          <a:p>
            <a:pPr algn="ctr"/>
            <a:r>
              <a:rPr lang="en-US" sz="4400" b="1" dirty="0">
                <a:solidFill>
                  <a:srgbClr val="000000"/>
                </a:solidFill>
              </a:rPr>
              <a:t>Martine Haas &amp; Mark Mortensen</a:t>
            </a:r>
            <a:endParaRPr lang="en-US" sz="4400" b="1" dirty="0"/>
          </a:p>
          <a:p>
            <a:pPr algn="ctr"/>
            <a:r>
              <a:rPr lang="en-US" sz="4400" b="1" dirty="0">
                <a:solidFill>
                  <a:srgbClr val="000000"/>
                </a:solidFill>
              </a:rPr>
              <a:t>June 2016</a:t>
            </a:r>
            <a:endParaRPr lang="en-US" sz="44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0746" y="3411361"/>
            <a:ext cx="4076700" cy="3102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828875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429265" y="1922309"/>
            <a:ext cx="6096000" cy="3970318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buFont typeface="Arial" charset="0"/>
              <a:buChar char="•"/>
            </a:pPr>
            <a:r>
              <a:rPr lang="en-US" sz="3600" dirty="0">
                <a:solidFill>
                  <a:srgbClr val="595959"/>
                </a:solidFill>
              </a:rPr>
              <a:t>Compelling direction</a:t>
            </a:r>
          </a:p>
          <a:p>
            <a:pPr marL="742950" lvl="1" indent="-285750" fontAlgn="base">
              <a:buFont typeface="Arial" charset="0"/>
              <a:buChar char="•"/>
            </a:pPr>
            <a:r>
              <a:rPr lang="en-US" sz="3600" dirty="0">
                <a:solidFill>
                  <a:srgbClr val="595959"/>
                </a:solidFill>
              </a:rPr>
              <a:t>Challenging goals</a:t>
            </a:r>
          </a:p>
          <a:p>
            <a:pPr marL="742950" lvl="1" indent="-285750" fontAlgn="base">
              <a:buFont typeface="Arial" charset="0"/>
              <a:buChar char="•"/>
            </a:pPr>
            <a:r>
              <a:rPr lang="en-US" sz="3600" dirty="0">
                <a:solidFill>
                  <a:srgbClr val="595959"/>
                </a:solidFill>
              </a:rPr>
              <a:t>Consequential goals</a:t>
            </a:r>
          </a:p>
          <a:p>
            <a:pPr fontAlgn="base">
              <a:buFont typeface="Arial" charset="0"/>
              <a:buChar char="•"/>
            </a:pPr>
            <a:r>
              <a:rPr lang="en-US" sz="3600" dirty="0">
                <a:solidFill>
                  <a:srgbClr val="595959"/>
                </a:solidFill>
              </a:rPr>
              <a:t>Strong structure</a:t>
            </a:r>
          </a:p>
          <a:p>
            <a:pPr marL="742950" lvl="1" indent="-285750" fontAlgn="base">
              <a:buFont typeface="Arial" charset="0"/>
              <a:buChar char="•"/>
            </a:pPr>
            <a:r>
              <a:rPr lang="en-US" sz="3600" dirty="0">
                <a:solidFill>
                  <a:srgbClr val="595959"/>
                </a:solidFill>
              </a:rPr>
              <a:t>Diversity</a:t>
            </a:r>
          </a:p>
          <a:p>
            <a:pPr marL="742950" lvl="1" indent="-285750" fontAlgn="base">
              <a:buFont typeface="Arial" charset="0"/>
              <a:buChar char="•"/>
            </a:pPr>
            <a:r>
              <a:rPr lang="en-US" sz="3600" dirty="0">
                <a:solidFill>
                  <a:srgbClr val="595959"/>
                </a:solidFill>
              </a:rPr>
              <a:t>Size</a:t>
            </a:r>
          </a:p>
          <a:p>
            <a:pPr marL="742950" lvl="1" indent="-285750" fontAlgn="base">
              <a:spcAft>
                <a:spcPts val="1600"/>
              </a:spcAft>
              <a:buFont typeface="Arial" charset="0"/>
              <a:buChar char="•"/>
            </a:pPr>
            <a:r>
              <a:rPr lang="en-US" sz="3600" dirty="0" smtClean="0">
                <a:solidFill>
                  <a:srgbClr val="595959"/>
                </a:solidFill>
              </a:rPr>
              <a:t>Delegation</a:t>
            </a:r>
            <a:endParaRPr lang="en-US" sz="3600" b="0" i="0" u="none" strike="noStrike" dirty="0">
              <a:solidFill>
                <a:srgbClr val="595959"/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970645" y="301401"/>
            <a:ext cx="665938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5400" b="1" dirty="0">
                <a:solidFill>
                  <a:srgbClr val="000000"/>
                </a:solidFill>
              </a:rPr>
              <a:t>Enabling Conditions</a:t>
            </a:r>
            <a:endParaRPr lang="en-US" sz="5400" b="1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69088" y="1649117"/>
            <a:ext cx="4376202" cy="2453325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068065" y="4206357"/>
            <a:ext cx="512393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0"/>
              </a:spcBef>
              <a:spcAft>
                <a:spcPts val="0"/>
              </a:spcAft>
            </a:pPr>
            <a:endParaRPr lang="en-US" sz="800" dirty="0"/>
          </a:p>
          <a:p>
            <a:pPr marL="742950" lvl="1" indent="-285750" fontAlgn="base">
              <a:spcAft>
                <a:spcPts val="1600"/>
              </a:spcAft>
              <a:buFont typeface="Arial" charset="0"/>
              <a:buChar char="•"/>
            </a:pPr>
            <a:r>
              <a:rPr lang="en-US" sz="800" dirty="0">
                <a:solidFill>
                  <a:srgbClr val="595959"/>
                </a:solidFill>
              </a:rPr>
              <a:t>Artwork: Jeff Perrott, RW13 (Fair Game), 2010, oil on canvas, Museum of Fine Arts, Boston </a:t>
            </a:r>
            <a:endParaRPr lang="en-US" sz="800" b="0" i="0" u="none" strike="noStrike" dirty="0">
              <a:solidFill>
                <a:srgbClr val="595959"/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19298382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048000" y="329353"/>
            <a:ext cx="6096000" cy="132343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4400" b="1" dirty="0">
                <a:solidFill>
                  <a:srgbClr val="000000"/>
                </a:solidFill>
              </a:rPr>
              <a:t>Enabling Conditions</a:t>
            </a:r>
            <a:endParaRPr lang="en-US" sz="4400" b="1" dirty="0"/>
          </a:p>
          <a:p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486569" y="1397509"/>
            <a:ext cx="6096000" cy="4524315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buFont typeface="Arial" charset="0"/>
              <a:buChar char="•"/>
            </a:pPr>
            <a:r>
              <a:rPr lang="en-US" sz="3600" dirty="0">
                <a:solidFill>
                  <a:srgbClr val="595959"/>
                </a:solidFill>
              </a:rPr>
              <a:t>Supportive context</a:t>
            </a:r>
          </a:p>
          <a:p>
            <a:pPr marL="742950" lvl="1" indent="-285750" fontAlgn="base">
              <a:buFont typeface="Arial" charset="0"/>
              <a:buChar char="•"/>
            </a:pPr>
            <a:r>
              <a:rPr lang="en-US" sz="3600" dirty="0">
                <a:solidFill>
                  <a:srgbClr val="595959"/>
                </a:solidFill>
              </a:rPr>
              <a:t>Rewards system</a:t>
            </a:r>
          </a:p>
          <a:p>
            <a:pPr marL="742950" lvl="1" indent="-285750" fontAlgn="base">
              <a:buFont typeface="Arial" charset="0"/>
              <a:buChar char="•"/>
            </a:pPr>
            <a:r>
              <a:rPr lang="en-US" sz="3600" dirty="0">
                <a:solidFill>
                  <a:srgbClr val="595959"/>
                </a:solidFill>
              </a:rPr>
              <a:t>Information system</a:t>
            </a:r>
          </a:p>
          <a:p>
            <a:pPr marL="742950" lvl="1" indent="-285750" fontAlgn="base">
              <a:buFont typeface="Arial" charset="0"/>
              <a:buChar char="•"/>
            </a:pPr>
            <a:r>
              <a:rPr lang="en-US" sz="3600" dirty="0">
                <a:solidFill>
                  <a:srgbClr val="595959"/>
                </a:solidFill>
              </a:rPr>
              <a:t>Education system</a:t>
            </a:r>
          </a:p>
          <a:p>
            <a:pPr marL="742950" lvl="1" indent="-285750" fontAlgn="base">
              <a:buFont typeface="Arial" charset="0"/>
              <a:buChar char="•"/>
            </a:pPr>
            <a:r>
              <a:rPr lang="en-US" sz="3600" dirty="0">
                <a:solidFill>
                  <a:srgbClr val="595959"/>
                </a:solidFill>
              </a:rPr>
              <a:t>Resource gathering</a:t>
            </a:r>
          </a:p>
          <a:p>
            <a:pPr fontAlgn="base">
              <a:buFont typeface="Arial" charset="0"/>
              <a:buChar char="•"/>
            </a:pPr>
            <a:r>
              <a:rPr lang="en-US" sz="3600" dirty="0">
                <a:solidFill>
                  <a:srgbClr val="595959"/>
                </a:solidFill>
              </a:rPr>
              <a:t>Shared mindset</a:t>
            </a:r>
          </a:p>
          <a:p>
            <a:pPr marL="742950" lvl="1" indent="-285750" fontAlgn="base">
              <a:buFont typeface="Arial" charset="0"/>
              <a:buChar char="•"/>
            </a:pPr>
            <a:r>
              <a:rPr lang="en-US" sz="3600" dirty="0">
                <a:solidFill>
                  <a:srgbClr val="595959"/>
                </a:solidFill>
              </a:rPr>
              <a:t>“Us vs. them” mentality</a:t>
            </a:r>
          </a:p>
          <a:p>
            <a:pPr marL="742950" lvl="1" indent="-285750" fontAlgn="base">
              <a:spcAft>
                <a:spcPts val="1600"/>
              </a:spcAft>
              <a:buFont typeface="Arial" charset="0"/>
              <a:buChar char="•"/>
            </a:pPr>
            <a:r>
              <a:rPr lang="en-US" sz="3600" dirty="0">
                <a:solidFill>
                  <a:srgbClr val="595959"/>
                </a:solidFill>
              </a:rPr>
              <a:t>Incomplete information</a:t>
            </a:r>
            <a:endParaRPr lang="en-US" sz="3600" b="0" i="0" u="none" strike="noStrike" dirty="0">
              <a:solidFill>
                <a:srgbClr val="595959"/>
              </a:solidFill>
              <a:effectLst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01268" y="1397509"/>
            <a:ext cx="3733211" cy="253614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261816" y="3933658"/>
            <a:ext cx="3172663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000000"/>
                </a:solidFill>
              </a:rPr>
              <a:t>Robert W. Peck, “It’s Us vs. Them and the Problem is Us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747581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216878" y="441800"/>
            <a:ext cx="5758243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4400" b="1" dirty="0">
                <a:solidFill>
                  <a:srgbClr val="000000"/>
                </a:solidFill>
              </a:rPr>
              <a:t>Evaluating Your Team</a:t>
            </a:r>
            <a:endParaRPr lang="en-US" sz="4400" b="1" dirty="0"/>
          </a:p>
        </p:txBody>
      </p:sp>
      <p:sp>
        <p:nvSpPr>
          <p:cNvPr id="3" name="Rectangle 2"/>
          <p:cNvSpPr/>
          <p:nvPr/>
        </p:nvSpPr>
        <p:spPr>
          <a:xfrm>
            <a:off x="1280984" y="1640236"/>
            <a:ext cx="6096000" cy="4154984"/>
          </a:xfrm>
          <a:prstGeom prst="rect">
            <a:avLst/>
          </a:prstGeom>
        </p:spPr>
        <p:txBody>
          <a:bodyPr>
            <a:spAutoFit/>
          </a:bodyPr>
          <a:lstStyle/>
          <a:p>
            <a:pPr fontAlgn="base">
              <a:buFont typeface="Arial" charset="0"/>
              <a:buChar char="•"/>
            </a:pPr>
            <a:r>
              <a:rPr lang="en-US" sz="4400" dirty="0">
                <a:solidFill>
                  <a:srgbClr val="595959"/>
                </a:solidFill>
              </a:rPr>
              <a:t>Assessment based on:</a:t>
            </a:r>
          </a:p>
          <a:p>
            <a:pPr marL="742950" lvl="1" indent="-285750" fontAlgn="base">
              <a:buFont typeface="Arial" charset="0"/>
              <a:buChar char="•"/>
            </a:pPr>
            <a:r>
              <a:rPr lang="en-US" sz="4400" dirty="0">
                <a:solidFill>
                  <a:srgbClr val="595959"/>
                </a:solidFill>
              </a:rPr>
              <a:t>Output</a:t>
            </a:r>
          </a:p>
          <a:p>
            <a:pPr marL="742950" lvl="1" indent="-285750" fontAlgn="base">
              <a:buFont typeface="Arial" charset="0"/>
              <a:buChar char="•"/>
            </a:pPr>
            <a:r>
              <a:rPr lang="en-US" sz="4400" dirty="0">
                <a:solidFill>
                  <a:srgbClr val="595959"/>
                </a:solidFill>
              </a:rPr>
              <a:t>Collaborative ability</a:t>
            </a:r>
          </a:p>
          <a:p>
            <a:pPr marL="742950" lvl="1" indent="-285750" fontAlgn="base">
              <a:buFont typeface="Arial" charset="0"/>
              <a:buChar char="•"/>
            </a:pPr>
            <a:r>
              <a:rPr lang="en-US" sz="4400" dirty="0">
                <a:solidFill>
                  <a:srgbClr val="595959"/>
                </a:solidFill>
              </a:rPr>
              <a:t>Individual development</a:t>
            </a:r>
          </a:p>
          <a:p>
            <a:pPr fontAlgn="base">
              <a:spcAft>
                <a:spcPts val="1600"/>
              </a:spcAft>
              <a:buFont typeface="Arial" charset="0"/>
              <a:buChar char="•"/>
            </a:pPr>
            <a:r>
              <a:rPr lang="en-US" sz="4400" dirty="0">
                <a:solidFill>
                  <a:srgbClr val="595959"/>
                </a:solidFill>
              </a:rPr>
              <a:t>Continuous monitoring</a:t>
            </a:r>
            <a:endParaRPr lang="en-US" sz="4400" b="0" i="0" u="none" strike="noStrike" dirty="0">
              <a:solidFill>
                <a:srgbClr val="595959"/>
              </a:solidFill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545" y="1518958"/>
            <a:ext cx="4806272" cy="3053041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8560422" y="4721944"/>
            <a:ext cx="337339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000000"/>
                </a:solidFill>
              </a:rPr>
              <a:t>(Michael Rogers, “Teamwork Story: Do you Feel the Strength of your team?”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16638555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367903" y="913023"/>
            <a:ext cx="6096000" cy="5386090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n-US" sz="4400" b="1" dirty="0">
                <a:solidFill>
                  <a:srgbClr val="000000"/>
                </a:solidFill>
              </a:rPr>
              <a:t>“Successful Teamwork: A Case Study</a:t>
            </a:r>
            <a:r>
              <a:rPr lang="en-US" sz="4400" b="1" dirty="0" smtClean="0">
                <a:solidFill>
                  <a:srgbClr val="000000"/>
                </a:solidFill>
              </a:rPr>
              <a:t>”</a:t>
            </a:r>
          </a:p>
          <a:p>
            <a:pPr algn="ctr"/>
            <a:endParaRPr lang="en-US" sz="4400" b="1" dirty="0"/>
          </a:p>
          <a:p>
            <a:pPr algn="ctr"/>
            <a:r>
              <a:rPr lang="en-US" sz="4400" b="1" dirty="0">
                <a:solidFill>
                  <a:srgbClr val="000000"/>
                </a:solidFill>
              </a:rPr>
              <a:t>Pina </a:t>
            </a:r>
            <a:r>
              <a:rPr lang="en-US" sz="4400" b="1" dirty="0" err="1">
                <a:solidFill>
                  <a:srgbClr val="000000"/>
                </a:solidFill>
              </a:rPr>
              <a:t>Tarricone</a:t>
            </a:r>
            <a:r>
              <a:rPr lang="en-US" sz="4400" b="1" dirty="0">
                <a:solidFill>
                  <a:srgbClr val="000000"/>
                </a:solidFill>
              </a:rPr>
              <a:t> </a:t>
            </a:r>
          </a:p>
          <a:p>
            <a:pPr algn="ctr"/>
            <a:r>
              <a:rPr lang="en-US" sz="4400" b="1" dirty="0" smtClean="0">
                <a:solidFill>
                  <a:srgbClr val="000000"/>
                </a:solidFill>
              </a:rPr>
              <a:t>&amp; </a:t>
            </a:r>
          </a:p>
          <a:p>
            <a:pPr algn="ctr"/>
            <a:r>
              <a:rPr lang="en-US" sz="4400" b="1" dirty="0" smtClean="0">
                <a:solidFill>
                  <a:srgbClr val="000000"/>
                </a:solidFill>
              </a:rPr>
              <a:t>Joe </a:t>
            </a:r>
            <a:r>
              <a:rPr lang="en-US" sz="4400" b="1" dirty="0">
                <a:solidFill>
                  <a:srgbClr val="000000"/>
                </a:solidFill>
              </a:rPr>
              <a:t>Luca</a:t>
            </a:r>
            <a:endParaRPr lang="en-US" sz="4400" b="1" dirty="0"/>
          </a:p>
          <a:p>
            <a:pPr algn="ctr"/>
            <a:r>
              <a:rPr lang="en-US" sz="4400" b="1" dirty="0">
                <a:solidFill>
                  <a:srgbClr val="000000"/>
                </a:solidFill>
              </a:rPr>
              <a:t>2002</a:t>
            </a:r>
            <a:endParaRPr lang="en-US" sz="4400" b="1" dirty="0"/>
          </a:p>
          <a:p>
            <a:pPr algn="ctr"/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88724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569416" y="1652555"/>
            <a:ext cx="9798800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Arial" charset="0"/>
              <a:buChar char="•"/>
            </a:pPr>
            <a:r>
              <a:rPr lang="en-US" sz="3600" dirty="0">
                <a:solidFill>
                  <a:srgbClr val="595959"/>
                </a:solidFill>
              </a:rPr>
              <a:t>Why are some teams successful and others unsuccessful?</a:t>
            </a:r>
          </a:p>
          <a:p>
            <a:pPr fontAlgn="base">
              <a:buFont typeface="Arial" charset="0"/>
              <a:buChar char="•"/>
            </a:pPr>
            <a:r>
              <a:rPr lang="en-US" sz="3600" dirty="0">
                <a:solidFill>
                  <a:srgbClr val="595959"/>
                </a:solidFill>
              </a:rPr>
              <a:t>What criteria or attributes are needed for success?</a:t>
            </a:r>
          </a:p>
          <a:p>
            <a:pPr fontAlgn="base">
              <a:spcAft>
                <a:spcPts val="1600"/>
              </a:spcAft>
              <a:buFont typeface="Arial" charset="0"/>
              <a:buChar char="•"/>
            </a:pPr>
            <a:r>
              <a:rPr lang="en-US" sz="3600" dirty="0">
                <a:solidFill>
                  <a:srgbClr val="595959"/>
                </a:solidFill>
              </a:rPr>
              <a:t>What framework can be used to promote effective teamwork?</a:t>
            </a:r>
            <a:endParaRPr lang="en-US" sz="3600" b="0" i="0" u="none" strike="noStrike" dirty="0">
              <a:solidFill>
                <a:srgbClr val="595959"/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569416" y="575743"/>
            <a:ext cx="905316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dirty="0">
                <a:solidFill>
                  <a:srgbClr val="000000"/>
                </a:solidFill>
              </a:rPr>
              <a:t>What is the purpose?</a:t>
            </a:r>
            <a:endParaRPr lang="en-US" sz="4800" b="1" dirty="0"/>
          </a:p>
          <a:p>
            <a:pPr algn="ctr"/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6288" y="5068875"/>
            <a:ext cx="7399422" cy="13526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546462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639329" y="2335459"/>
            <a:ext cx="7195751" cy="3313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Arial" charset="0"/>
              <a:buChar char="•"/>
            </a:pPr>
            <a:r>
              <a:rPr lang="en-US" sz="2800" dirty="0">
                <a:solidFill>
                  <a:srgbClr val="595959"/>
                </a:solidFill>
              </a:rPr>
              <a:t>Commitment to team success and shared goals</a:t>
            </a:r>
          </a:p>
          <a:p>
            <a:pPr fontAlgn="base">
              <a:buFont typeface="Arial" charset="0"/>
              <a:buChar char="•"/>
            </a:pPr>
            <a:r>
              <a:rPr lang="en-US" sz="2800" dirty="0">
                <a:solidFill>
                  <a:srgbClr val="595959"/>
                </a:solidFill>
              </a:rPr>
              <a:t>Interdependence</a:t>
            </a:r>
          </a:p>
          <a:p>
            <a:pPr fontAlgn="base">
              <a:buFont typeface="Arial" charset="0"/>
              <a:buChar char="•"/>
            </a:pPr>
            <a:r>
              <a:rPr lang="en-US" sz="2800" dirty="0">
                <a:solidFill>
                  <a:srgbClr val="595959"/>
                </a:solidFill>
              </a:rPr>
              <a:t>Interpersonal skills</a:t>
            </a:r>
          </a:p>
          <a:p>
            <a:pPr fontAlgn="base">
              <a:buFont typeface="Arial" charset="0"/>
              <a:buChar char="•"/>
            </a:pPr>
            <a:r>
              <a:rPr lang="en-US" sz="2800" dirty="0">
                <a:solidFill>
                  <a:srgbClr val="595959"/>
                </a:solidFill>
              </a:rPr>
              <a:t>Open communication and positive feedback</a:t>
            </a:r>
          </a:p>
          <a:p>
            <a:pPr fontAlgn="base">
              <a:spcAft>
                <a:spcPts val="160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595959"/>
                </a:solidFill>
              </a:rPr>
              <a:t>Appropriate team composition</a:t>
            </a:r>
          </a:p>
          <a:p>
            <a:pPr fontAlgn="base">
              <a:buFont typeface="Arial" charset="0"/>
              <a:buChar char="•"/>
            </a:pPr>
            <a:r>
              <a:rPr lang="en-US" sz="2800" dirty="0">
                <a:solidFill>
                  <a:srgbClr val="595959"/>
                </a:solidFill>
              </a:rPr>
              <a:t>Commitment to team processes, leadership, and accountability</a:t>
            </a:r>
            <a:endParaRPr lang="en-US" sz="2800" b="0" i="0" u="none" strike="noStrike" dirty="0">
              <a:solidFill>
                <a:srgbClr val="595959"/>
              </a:solidFill>
              <a:effectLst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98295" y="729462"/>
            <a:ext cx="875985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b="1" dirty="0">
                <a:solidFill>
                  <a:srgbClr val="000000"/>
                </a:solidFill>
              </a:rPr>
              <a:t>Six Factors for Evaluation</a:t>
            </a:r>
            <a:endParaRPr lang="en-US" sz="5400" b="1" dirty="0"/>
          </a:p>
          <a:p>
            <a:r>
              <a:rPr lang="en-US" sz="2800" dirty="0"/>
              <a:t/>
            </a:r>
            <a:br>
              <a:rPr lang="en-US" sz="2800" dirty="0"/>
            </a:b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637029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7437" y="1884572"/>
            <a:ext cx="6072985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Arial" charset="0"/>
              <a:buChar char="•"/>
            </a:pPr>
            <a:r>
              <a:rPr lang="en-US" sz="2800" dirty="0">
                <a:solidFill>
                  <a:srgbClr val="595959"/>
                </a:solidFill>
              </a:rPr>
              <a:t>Highly focused</a:t>
            </a:r>
          </a:p>
          <a:p>
            <a:pPr fontAlgn="base">
              <a:buFont typeface="Arial" charset="0"/>
              <a:buChar char="•"/>
            </a:pPr>
            <a:r>
              <a:rPr lang="en-US" sz="2800" dirty="0">
                <a:solidFill>
                  <a:srgbClr val="595959"/>
                </a:solidFill>
              </a:rPr>
              <a:t>Responsibility towards other team members</a:t>
            </a:r>
          </a:p>
          <a:p>
            <a:pPr fontAlgn="base">
              <a:buFont typeface="Arial" charset="0"/>
              <a:buChar char="•"/>
            </a:pPr>
            <a:r>
              <a:rPr lang="en-US" sz="2800" dirty="0">
                <a:solidFill>
                  <a:srgbClr val="595959"/>
                </a:solidFill>
              </a:rPr>
              <a:t>Recognized different personalities</a:t>
            </a:r>
          </a:p>
          <a:p>
            <a:pPr fontAlgn="base">
              <a:buFont typeface="Arial" charset="0"/>
              <a:buChar char="•"/>
            </a:pPr>
            <a:r>
              <a:rPr lang="en-US" sz="2800" dirty="0">
                <a:solidFill>
                  <a:srgbClr val="595959"/>
                </a:solidFill>
              </a:rPr>
              <a:t>Open discussion with constructive criticism</a:t>
            </a:r>
          </a:p>
          <a:p>
            <a:pPr fontAlgn="base">
              <a:buFont typeface="Arial" charset="0"/>
              <a:buChar char="•"/>
            </a:pPr>
            <a:r>
              <a:rPr lang="en-US" sz="2800" dirty="0">
                <a:solidFill>
                  <a:srgbClr val="595959"/>
                </a:solidFill>
              </a:rPr>
              <a:t>Careful consideration for each member</a:t>
            </a:r>
          </a:p>
          <a:p>
            <a:pPr fontAlgn="base">
              <a:spcAft>
                <a:spcPts val="1600"/>
              </a:spcAft>
              <a:buFont typeface="Arial" charset="0"/>
              <a:buChar char="•"/>
            </a:pPr>
            <a:r>
              <a:rPr lang="en-US" sz="2800" dirty="0">
                <a:solidFill>
                  <a:srgbClr val="595959"/>
                </a:solidFill>
              </a:rPr>
              <a:t>Respectful of everyone’s position within the team</a:t>
            </a:r>
            <a:endParaRPr lang="en-US" sz="2800" b="0" i="0" u="none" strike="noStrike" dirty="0">
              <a:solidFill>
                <a:srgbClr val="595959"/>
              </a:solidFill>
              <a:effectLst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213033" y="411415"/>
            <a:ext cx="5935086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>
                <a:solidFill>
                  <a:srgbClr val="000000"/>
                </a:solidFill>
              </a:rPr>
              <a:t>Successful Team</a:t>
            </a:r>
            <a:endParaRPr lang="en-US" sz="6000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34184" y="1612429"/>
            <a:ext cx="3835075" cy="2508346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8625378" y="4233779"/>
            <a:ext cx="3187682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rgbClr val="000000"/>
                </a:solidFill>
              </a:rPr>
              <a:t>(Australian Institute of Business, “Top 5 Tips for Effective Teamwork”)</a:t>
            </a:r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13410208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186249" y="1865869"/>
            <a:ext cx="7957751" cy="32521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Arial" charset="0"/>
              <a:buChar char="•"/>
            </a:pPr>
            <a:r>
              <a:rPr lang="en-US" sz="3200" dirty="0">
                <a:solidFill>
                  <a:srgbClr val="595959"/>
                </a:solidFill>
              </a:rPr>
              <a:t>One member highly focused</a:t>
            </a:r>
          </a:p>
          <a:p>
            <a:pPr fontAlgn="base">
              <a:buFont typeface="Arial" charset="0"/>
              <a:buChar char="•"/>
            </a:pPr>
            <a:r>
              <a:rPr lang="en-US" sz="3200" dirty="0">
                <a:solidFill>
                  <a:srgbClr val="595959"/>
                </a:solidFill>
              </a:rPr>
              <a:t>Competition among members</a:t>
            </a:r>
          </a:p>
          <a:p>
            <a:pPr fontAlgn="base">
              <a:buFont typeface="Arial" charset="0"/>
              <a:buChar char="•"/>
            </a:pPr>
            <a:r>
              <a:rPr lang="en-US" sz="3200" dirty="0">
                <a:solidFill>
                  <a:srgbClr val="595959"/>
                </a:solidFill>
              </a:rPr>
              <a:t>Little consideration for each other</a:t>
            </a:r>
          </a:p>
          <a:p>
            <a:pPr fontAlgn="base">
              <a:buFont typeface="Arial" charset="0"/>
              <a:buChar char="•"/>
            </a:pPr>
            <a:r>
              <a:rPr lang="en-US" sz="3200" dirty="0">
                <a:solidFill>
                  <a:srgbClr val="595959"/>
                </a:solidFill>
              </a:rPr>
              <a:t>Poor communication, negative feedback</a:t>
            </a:r>
          </a:p>
          <a:p>
            <a:pPr fontAlgn="base">
              <a:spcAft>
                <a:spcPts val="1600"/>
              </a:spcAft>
              <a:buFont typeface="Arial" charset="0"/>
              <a:buChar char="•"/>
            </a:pPr>
            <a:r>
              <a:rPr lang="en-US" sz="3200" dirty="0">
                <a:solidFill>
                  <a:srgbClr val="595959"/>
                </a:solidFill>
              </a:rPr>
              <a:t>Haphazard formation</a:t>
            </a:r>
          </a:p>
          <a:p>
            <a:pPr fontAlgn="base">
              <a:buFont typeface="Arial" charset="0"/>
              <a:buChar char="•"/>
            </a:pPr>
            <a:r>
              <a:rPr lang="en-US" sz="3200" dirty="0">
                <a:solidFill>
                  <a:srgbClr val="595959"/>
                </a:solidFill>
              </a:rPr>
              <a:t>Leader did not lead, ineffective</a:t>
            </a:r>
            <a:endParaRPr lang="en-US" sz="3200" b="0" i="0" u="none" strike="noStrike" dirty="0">
              <a:solidFill>
                <a:srgbClr val="595959"/>
              </a:solidFill>
              <a:effectLst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7132" y="1702486"/>
            <a:ext cx="3552568" cy="2745946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2819142" y="97300"/>
            <a:ext cx="6880858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6000" b="1" dirty="0">
                <a:solidFill>
                  <a:srgbClr val="000000"/>
                </a:solidFill>
              </a:rPr>
              <a:t>Unsuccessful Team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9757698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231" y="12357"/>
            <a:ext cx="8596668" cy="1320800"/>
          </a:xfrm>
        </p:spPr>
        <p:txBody>
          <a:bodyPr/>
          <a:lstStyle/>
          <a:p>
            <a:pPr algn="ctr"/>
            <a:r>
              <a:rPr lang="en-US" b="1" cap="none" dirty="0" smtClean="0">
                <a:latin typeface="+mn-lt"/>
              </a:rPr>
              <a:t>Review of PQM</a:t>
            </a:r>
            <a:endParaRPr lang="en-US" b="1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25610" y="889686"/>
            <a:ext cx="9064873" cy="5968314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PQM - Process Quality Management</a:t>
            </a:r>
          </a:p>
          <a:p>
            <a:pPr marL="0" indent="0">
              <a:buNone/>
            </a:pPr>
            <a:r>
              <a:rPr lang="en-US" sz="2000" dirty="0"/>
              <a:t>-Evolved from collection of studies with customers to determine their needs. </a:t>
            </a:r>
          </a:p>
          <a:p>
            <a:pPr marL="0" indent="0">
              <a:buNone/>
            </a:pPr>
            <a:r>
              <a:rPr lang="en-US" sz="2000" dirty="0"/>
              <a:t>-Wide range of applications involving decision making: HR, marketing, strategy, and resource allocation.</a:t>
            </a:r>
          </a:p>
          <a:p>
            <a:pPr marL="0" indent="0">
              <a:buNone/>
            </a:pPr>
            <a:r>
              <a:rPr lang="en-US" sz="2000" dirty="0"/>
              <a:t>Why PQM? </a:t>
            </a:r>
          </a:p>
          <a:p>
            <a:pPr marL="0" indent="0">
              <a:buNone/>
            </a:pPr>
            <a:r>
              <a:rPr lang="en-US" sz="2000" dirty="0"/>
              <a:t>-Reduction of business processes towards achieving goals through redefining and refocusing.</a:t>
            </a:r>
          </a:p>
          <a:p>
            <a:pPr marL="0" indent="0">
              <a:buNone/>
            </a:pPr>
            <a:r>
              <a:rPr lang="en-US" sz="2000" dirty="0"/>
              <a:t>-Achieve buy-in from all areas and increasing accountability. </a:t>
            </a:r>
          </a:p>
          <a:p>
            <a:pPr marL="0" indent="0">
              <a:buNone/>
            </a:pPr>
            <a:r>
              <a:rPr lang="en-US" sz="2000" dirty="0"/>
              <a:t>How does PQM work? </a:t>
            </a:r>
          </a:p>
          <a:p>
            <a:pPr marL="0" indent="0">
              <a:buNone/>
            </a:pPr>
            <a:r>
              <a:rPr lang="en-US" sz="2000" dirty="0"/>
              <a:t>-Typically a 1 to 2 day intensive session to identify goals, develop activities to achieve goals, and develop a way to measure success of activities. </a:t>
            </a:r>
          </a:p>
          <a:p>
            <a:pPr marL="0" indent="0">
              <a:buNone/>
            </a:pPr>
            <a:r>
              <a:rPr lang="en-US" sz="2000" dirty="0"/>
              <a:t>-Initiated by collective leader, driven by impartial party, event occurs off site in private location </a:t>
            </a:r>
          </a:p>
          <a:p>
            <a:pPr marL="0" indent="0">
              <a:buNone/>
            </a:pPr>
            <a:r>
              <a:rPr lang="en-US" sz="2000" dirty="0"/>
              <a:t>-Essential personnel only, no more than 12 managers total.   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9418381" y="6488668"/>
            <a:ext cx="2773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Hardaker</a:t>
            </a:r>
            <a:r>
              <a:rPr lang="en-US" dirty="0"/>
              <a:t> &amp; Ward, 1987)</a:t>
            </a:r>
          </a:p>
        </p:txBody>
      </p:sp>
    </p:spTree>
    <p:extLst>
      <p:ext uri="{BB962C8B-B14F-4D97-AF65-F5344CB8AC3E}">
        <p14:creationId xmlns:p14="http://schemas.microsoft.com/office/powerpoint/2010/main" val="1625545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1470" y="172995"/>
            <a:ext cx="11160439" cy="1320800"/>
          </a:xfrm>
        </p:spPr>
        <p:txBody>
          <a:bodyPr>
            <a:normAutofit/>
          </a:bodyPr>
          <a:lstStyle/>
          <a:p>
            <a:pPr algn="ctr"/>
            <a:r>
              <a:rPr lang="en-US" sz="4800" b="1" dirty="0">
                <a:latin typeface="+mn-lt"/>
              </a:rPr>
              <a:t>Actions required for PQM</a:t>
            </a:r>
            <a:endParaRPr lang="en-US" sz="48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2182" y="1333157"/>
            <a:ext cx="9139014" cy="5537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Step 1) Develop a clear understanding of the mission</a:t>
            </a:r>
          </a:p>
          <a:p>
            <a:pPr marL="0" indent="0">
              <a:buNone/>
            </a:pPr>
            <a:r>
              <a:rPr lang="en-US" sz="2000" dirty="0"/>
              <a:t>-Collective process, buy-in at all level required</a:t>
            </a:r>
          </a:p>
          <a:p>
            <a:pPr marL="0" indent="0">
              <a:buNone/>
            </a:pPr>
            <a:r>
              <a:rPr lang="en-US" sz="2000" dirty="0"/>
              <a:t>-Nothing off the table, open discussions without judgement </a:t>
            </a:r>
          </a:p>
          <a:p>
            <a:pPr marL="0" indent="0">
              <a:buNone/>
            </a:pPr>
            <a:r>
              <a:rPr lang="en-US" sz="2000" dirty="0"/>
              <a:t>-Mission statement should be explicit being only 3 to 4 short sentences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Step 2) - Identify critical success factors (CSF) required to achieve goals</a:t>
            </a:r>
          </a:p>
          <a:p>
            <a:pPr marL="0" indent="0">
              <a:buNone/>
            </a:pPr>
            <a:r>
              <a:rPr lang="en-US" sz="2000" dirty="0"/>
              <a:t>-Each CSF should begin with “We need” or “We must”.</a:t>
            </a:r>
          </a:p>
          <a:p>
            <a:pPr marL="0" indent="0">
              <a:buNone/>
            </a:pPr>
            <a:r>
              <a:rPr lang="en-US" sz="2000" dirty="0"/>
              <a:t>-All CSF must be both essential and necessary to achieve mission.</a:t>
            </a:r>
          </a:p>
          <a:p>
            <a:pPr marL="0" indent="0">
              <a:buNone/>
            </a:pPr>
            <a:r>
              <a:rPr lang="en-US" sz="2000" dirty="0"/>
              <a:t>-CFS should be individual actions, no “AND” allowed.. </a:t>
            </a:r>
          </a:p>
          <a:p>
            <a:pPr marL="0" indent="0">
              <a:buNone/>
            </a:pPr>
            <a:r>
              <a:rPr lang="en-US" sz="2000" dirty="0"/>
              <a:t>-No more than 8, no fewer than 4.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81" y="6488668"/>
            <a:ext cx="2773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Hardaker</a:t>
            </a:r>
            <a:r>
              <a:rPr lang="en-US" dirty="0"/>
              <a:t> &amp; Ward, 1987)</a:t>
            </a:r>
          </a:p>
        </p:txBody>
      </p:sp>
    </p:spTree>
    <p:extLst>
      <p:ext uri="{BB962C8B-B14F-4D97-AF65-F5344CB8AC3E}">
        <p14:creationId xmlns:p14="http://schemas.microsoft.com/office/powerpoint/2010/main" val="3969124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3583" y="137295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+mn-lt"/>
              </a:rPr>
              <a:t>Actions required for PQM cont.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64724" y="1804085"/>
            <a:ext cx="8125760" cy="53999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Step 3) Identify and list sub-goals for each CSF</a:t>
            </a:r>
          </a:p>
          <a:p>
            <a:pPr marL="0" indent="0">
              <a:buNone/>
            </a:pPr>
            <a:r>
              <a:rPr lang="en-US" sz="2000" dirty="0"/>
              <a:t>-Each process should have a defined owner, no owner should have more than 3 to 4 processes.</a:t>
            </a:r>
          </a:p>
          <a:p>
            <a:pPr marL="0" indent="0">
              <a:buNone/>
            </a:pPr>
            <a:r>
              <a:rPr lang="en-US" sz="2000" dirty="0"/>
              <a:t>-Processes structure should be a verb + object format.</a:t>
            </a:r>
          </a:p>
          <a:p>
            <a:pPr marL="0" indent="0">
              <a:buNone/>
            </a:pPr>
            <a:r>
              <a:rPr lang="en-US" sz="2000" dirty="0"/>
              <a:t>-Process owner needs to be a member of the management team present </a:t>
            </a:r>
          </a:p>
          <a:p>
            <a:pPr marL="0" indent="0">
              <a:buNone/>
            </a:pPr>
            <a:r>
              <a:rPr lang="en-US" sz="2000" dirty="0"/>
              <a:t>-Order CFS and associated process, determine what's most critical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Step 4) Follow up! </a:t>
            </a:r>
          </a:p>
          <a:p>
            <a:pPr marL="0" indent="0">
              <a:buNone/>
            </a:pPr>
            <a:r>
              <a:rPr lang="en-US" sz="2000" dirty="0"/>
              <a:t>-Revisit frequently, once a year? </a:t>
            </a:r>
          </a:p>
          <a:p>
            <a:pPr marL="0" indent="0">
              <a:buNone/>
            </a:pPr>
            <a:r>
              <a:rPr lang="en-US" sz="2000" dirty="0"/>
              <a:t>-Evaluate current strategy for updates, rework the process.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418381" y="6488668"/>
            <a:ext cx="27736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Hardaker</a:t>
            </a:r>
            <a:r>
              <a:rPr lang="en-US" dirty="0"/>
              <a:t> &amp; Ward, 1987)</a:t>
            </a:r>
          </a:p>
        </p:txBody>
      </p:sp>
    </p:spTree>
    <p:extLst>
      <p:ext uri="{BB962C8B-B14F-4D97-AF65-F5344CB8AC3E}">
        <p14:creationId xmlns:p14="http://schemas.microsoft.com/office/powerpoint/2010/main" val="4230086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68166" y="240704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+mn-lt"/>
              </a:rPr>
              <a:t>The Secrets of Great Teamwork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68166" y="1561504"/>
            <a:ext cx="9413150" cy="6112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Compelling direction - Teams can not be inspired if they don’t know what they are working towards</a:t>
            </a:r>
          </a:p>
          <a:p>
            <a:pPr marL="0" indent="0">
              <a:buNone/>
            </a:pPr>
            <a:r>
              <a:rPr lang="en-US" sz="2000" dirty="0"/>
              <a:t>-Foundation of PQM is developing and committing to a single mission. </a:t>
            </a:r>
          </a:p>
          <a:p>
            <a:pPr marL="0" indent="0">
              <a:buNone/>
            </a:pPr>
            <a:r>
              <a:rPr lang="en-US" sz="2000" dirty="0"/>
              <a:t>-Goals need to be challenging but still attainable. </a:t>
            </a:r>
          </a:p>
          <a:p>
            <a:pPr marL="0" indent="0">
              <a:buNone/>
            </a:pPr>
            <a:r>
              <a:rPr lang="en-US" sz="2000" dirty="0"/>
              <a:t>-There must exist consequence which achieved through increasing accountability.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Shared Mindset - Create a common identity and understanding</a:t>
            </a:r>
          </a:p>
          <a:p>
            <a:pPr marL="0" indent="0">
              <a:buNone/>
            </a:pPr>
            <a:r>
              <a:rPr lang="en-US" sz="2000" dirty="0"/>
              <a:t>-Buy-in from all levels involved in the project.</a:t>
            </a:r>
          </a:p>
          <a:p>
            <a:pPr marL="0" indent="0">
              <a:buNone/>
            </a:pPr>
            <a:r>
              <a:rPr lang="en-US" sz="2000" dirty="0"/>
              <a:t>-The foundation of teamwork is built on sharing information and collaboration.  </a:t>
            </a:r>
          </a:p>
          <a:p>
            <a:pPr marL="0" indent="0">
              <a:buNone/>
            </a:pPr>
            <a:r>
              <a:rPr lang="en-US" sz="2000" dirty="0"/>
              <a:t>-Digital divide can dilute communication and skew context, must meet in person.</a:t>
            </a:r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9274002" y="6488668"/>
            <a:ext cx="2917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(Haas &amp; Mortensen, 2016)</a:t>
            </a:r>
          </a:p>
        </p:txBody>
      </p:sp>
    </p:spTree>
    <p:extLst>
      <p:ext uri="{BB962C8B-B14F-4D97-AF65-F5344CB8AC3E}">
        <p14:creationId xmlns:p14="http://schemas.microsoft.com/office/powerpoint/2010/main" val="195229047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15301" y="247136"/>
            <a:ext cx="8596668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+mn-lt"/>
              </a:rPr>
              <a:t>The Secrets of Great Teamwork cont.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13939" y="1567936"/>
            <a:ext cx="7268061" cy="6112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Strong Structure - Having the right amount of the right people </a:t>
            </a:r>
          </a:p>
          <a:p>
            <a:pPr marL="0" indent="0">
              <a:buNone/>
            </a:pPr>
            <a:r>
              <a:rPr lang="en-US" sz="2000" dirty="0"/>
              <a:t>-Essential personnel only, only the people required to complete the task must be involved. </a:t>
            </a:r>
          </a:p>
          <a:p>
            <a:pPr marL="0" indent="0">
              <a:buNone/>
            </a:pPr>
            <a:r>
              <a:rPr lang="en-US" sz="2000" dirty="0"/>
              <a:t>-Too many people involved can cause fragment communication channels</a:t>
            </a:r>
          </a:p>
          <a:p>
            <a:pPr marL="0" indent="0">
              <a:buNone/>
            </a:pPr>
            <a:r>
              <a:rPr lang="en-US" sz="2000" dirty="0"/>
              <a:t>-The amount of people that are involved is directly correlated to the level of accountability.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Evaluation - Review and revise plans</a:t>
            </a:r>
          </a:p>
          <a:p>
            <a:pPr marL="0" indent="0">
              <a:buNone/>
            </a:pPr>
            <a:r>
              <a:rPr lang="en-US" sz="2000" dirty="0"/>
              <a:t>-Must review plans frequently to keep them up to date</a:t>
            </a:r>
          </a:p>
          <a:p>
            <a:pPr marL="0" indent="0">
              <a:buNone/>
            </a:pPr>
            <a:r>
              <a:rPr lang="en-US" sz="2000" dirty="0"/>
              <a:t>-Mission may stay the same, strategy might change due to other factors.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274002" y="6488668"/>
            <a:ext cx="291799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(Haas &amp; Mortensen, 2016)</a:t>
            </a:r>
          </a:p>
        </p:txBody>
      </p:sp>
    </p:spTree>
    <p:extLst>
      <p:ext uri="{BB962C8B-B14F-4D97-AF65-F5344CB8AC3E}">
        <p14:creationId xmlns:p14="http://schemas.microsoft.com/office/powerpoint/2010/main" val="15679568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2684" y="358347"/>
            <a:ext cx="10401691" cy="132080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>
                <a:latin typeface="+mn-lt"/>
              </a:rPr>
              <a:t>Successful Teamwork: </a:t>
            </a:r>
            <a:r>
              <a:rPr lang="en-US" b="1" dirty="0" smtClean="0">
                <a:latin typeface="+mn-lt"/>
              </a:rPr>
              <a:t/>
            </a:r>
            <a:br>
              <a:rPr lang="en-US" b="1" dirty="0" smtClean="0">
                <a:latin typeface="+mn-lt"/>
              </a:rPr>
            </a:br>
            <a:r>
              <a:rPr lang="en-US" b="1" dirty="0" smtClean="0">
                <a:latin typeface="+mn-lt"/>
              </a:rPr>
              <a:t>A </a:t>
            </a:r>
            <a:r>
              <a:rPr lang="en-US" b="1" dirty="0">
                <a:latin typeface="+mn-lt"/>
              </a:rPr>
              <a:t>Case Study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65875" y="2142272"/>
            <a:ext cx="9413150" cy="61120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Commitment to team success through shared set goals</a:t>
            </a:r>
          </a:p>
          <a:p>
            <a:pPr marL="0" indent="0">
              <a:buNone/>
            </a:pPr>
            <a:r>
              <a:rPr lang="en-US" sz="2000" dirty="0"/>
              <a:t>-Motivated and engaged teams did well, strong bond over mission and goals.</a:t>
            </a:r>
          </a:p>
          <a:p>
            <a:pPr marL="0" indent="0">
              <a:buNone/>
            </a:pPr>
            <a:r>
              <a:rPr lang="en-US" sz="2000" dirty="0"/>
              <a:t>-Successful teams shared similar desires for overall outcome of projects (shared vision). </a:t>
            </a:r>
          </a:p>
          <a:p>
            <a:pPr marL="0" indent="0">
              <a:buNone/>
            </a:pPr>
            <a:r>
              <a:rPr lang="en-US" sz="2000" dirty="0"/>
              <a:t>-Unsuccessful teams had different opinions of what outcome should have been. 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r>
              <a:rPr lang="en-US" sz="2000" dirty="0"/>
              <a:t>Open communication and positive feedback </a:t>
            </a:r>
          </a:p>
          <a:p>
            <a:pPr marL="0" indent="0">
              <a:buNone/>
            </a:pPr>
            <a:r>
              <a:rPr lang="en-US" sz="2000" dirty="0"/>
              <a:t>-Successful teams had clear communication channels, actively addressed concerns</a:t>
            </a:r>
          </a:p>
          <a:p>
            <a:pPr marL="0" indent="0">
              <a:buNone/>
            </a:pPr>
            <a:r>
              <a:rPr lang="en-US" sz="2000" dirty="0"/>
              <a:t>-Unsuccessful teams infrequently talked for fear of criticism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368589" y="6488668"/>
            <a:ext cx="28234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/>
              <a:t>(Tarricone &amp; Luca, 2002)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6509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cap="none" dirty="0"/>
              <a:t>B</a:t>
            </a:r>
            <a:r>
              <a:rPr lang="en-US" cap="none" dirty="0" smtClean="0"/>
              <a:t>uild a Tower, Build a Team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680520"/>
            <a:ext cx="6211803" cy="3593591"/>
          </a:xfrm>
        </p:spPr>
        <p:txBody>
          <a:bodyPr>
            <a:noAutofit/>
          </a:bodyPr>
          <a:lstStyle/>
          <a:p>
            <a:r>
              <a:rPr lang="en-US" sz="2400" dirty="0" smtClean="0"/>
              <a:t>Tom </a:t>
            </a:r>
            <a:r>
              <a:rPr lang="en-US" sz="2400" dirty="0" err="1" smtClean="0"/>
              <a:t>wujec</a:t>
            </a:r>
            <a:r>
              <a:rPr lang="en-US" sz="2400" dirty="0" smtClean="0"/>
              <a:t> uses a simple team building </a:t>
            </a:r>
            <a:r>
              <a:rPr lang="en-US" sz="2400" dirty="0" err="1" smtClean="0"/>
              <a:t>excersise</a:t>
            </a:r>
            <a:r>
              <a:rPr lang="en-US" sz="2400" dirty="0" smtClean="0"/>
              <a:t> called the “</a:t>
            </a:r>
            <a:r>
              <a:rPr lang="en-US" sz="2400" dirty="0" err="1" smtClean="0"/>
              <a:t>Marshmello</a:t>
            </a:r>
            <a:r>
              <a:rPr lang="en-US" sz="2400" dirty="0" smtClean="0"/>
              <a:t> Problem” to create an opportunity for teaching collaboration and delegation amongst team members</a:t>
            </a:r>
          </a:p>
          <a:p>
            <a:endParaRPr lang="en-US" sz="2400" dirty="0"/>
          </a:p>
          <a:p>
            <a:r>
              <a:rPr lang="en-US" sz="2400" dirty="0" smtClean="0"/>
              <a:t>This </a:t>
            </a:r>
            <a:r>
              <a:rPr lang="en-US" sz="2400" dirty="0" err="1" smtClean="0"/>
              <a:t>challenege</a:t>
            </a:r>
            <a:r>
              <a:rPr lang="en-US" sz="2400" dirty="0" smtClean="0"/>
              <a:t> also provides:</a:t>
            </a:r>
          </a:p>
          <a:p>
            <a:pPr lvl="1"/>
            <a:r>
              <a:rPr lang="en-US" sz="2400" dirty="0" err="1" smtClean="0"/>
              <a:t>Shsred</a:t>
            </a:r>
            <a:r>
              <a:rPr lang="en-US" sz="2400" dirty="0" smtClean="0"/>
              <a:t> Experience</a:t>
            </a:r>
          </a:p>
          <a:p>
            <a:pPr lvl="1"/>
            <a:r>
              <a:rPr lang="en-US" sz="2400" dirty="0" smtClean="0"/>
              <a:t>Common Language</a:t>
            </a:r>
          </a:p>
          <a:p>
            <a:pPr lvl="1"/>
            <a:r>
              <a:rPr lang="en-US" sz="2400" dirty="0" smtClean="0"/>
              <a:t>Prototyping</a:t>
            </a:r>
          </a:p>
          <a:p>
            <a:pPr lvl="1"/>
            <a:r>
              <a:rPr lang="en-US" sz="2400" dirty="0" smtClean="0"/>
              <a:t>Facilitation</a:t>
            </a:r>
            <a:endParaRPr lang="en-US" sz="2400" dirty="0"/>
          </a:p>
        </p:txBody>
      </p:sp>
      <p:sp>
        <p:nvSpPr>
          <p:cNvPr id="5" name="Rectangle 4"/>
          <p:cNvSpPr/>
          <p:nvPr/>
        </p:nvSpPr>
        <p:spPr>
          <a:xfrm>
            <a:off x="7795740" y="5274111"/>
            <a:ext cx="330200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hlinkClick r:id="rId2"/>
              </a:rPr>
              <a:t>http://www.ted.com/talks/tom_wujec_build_a_tower?language=en</a:t>
            </a:r>
            <a:endParaRPr lang="en-US" sz="24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95740" y="1680520"/>
            <a:ext cx="2857500" cy="2857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80185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cap="none" dirty="0" smtClean="0"/>
              <a:t>Teamwork “Levitation”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569309"/>
            <a:ext cx="5445684" cy="3593591"/>
          </a:xfrm>
        </p:spPr>
        <p:txBody>
          <a:bodyPr>
            <a:noAutofit/>
          </a:bodyPr>
          <a:lstStyle/>
          <a:p>
            <a:r>
              <a:rPr lang="en-US" sz="3200" dirty="0" smtClean="0"/>
              <a:t>This video provides</a:t>
            </a:r>
          </a:p>
          <a:p>
            <a:pPr lvl="1"/>
            <a:r>
              <a:rPr lang="en-US" sz="2800" dirty="0" smtClean="0"/>
              <a:t>The importance of every team member (What would happen if you removed someone from the demo?)</a:t>
            </a:r>
          </a:p>
          <a:p>
            <a:pPr lvl="1"/>
            <a:r>
              <a:rPr lang="en-US" sz="2800" dirty="0" smtClean="0"/>
              <a:t>Together we can do things that seem impossible</a:t>
            </a:r>
          </a:p>
          <a:p>
            <a:pPr lvl="1"/>
            <a:r>
              <a:rPr lang="en-US" sz="2800" dirty="0" smtClean="0"/>
              <a:t>The significance of team support</a:t>
            </a:r>
            <a:endParaRPr lang="en-US" sz="2800" dirty="0"/>
          </a:p>
        </p:txBody>
      </p:sp>
      <p:sp>
        <p:nvSpPr>
          <p:cNvPr id="5" name="Rectangle 4"/>
          <p:cNvSpPr/>
          <p:nvPr/>
        </p:nvSpPr>
        <p:spPr>
          <a:xfrm>
            <a:off x="4385962" y="6088214"/>
            <a:ext cx="7381444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dirty="0">
                <a:hlinkClick r:id="rId2"/>
              </a:rPr>
              <a:t>https://www.youtube.com/watch?v=4Rd9zQborxI</a:t>
            </a:r>
            <a:endParaRPr lang="en-US" sz="28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081" y="1569309"/>
            <a:ext cx="3505200" cy="23241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940842" y="4069322"/>
            <a:ext cx="27615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smtClean="0"/>
              <a:t>(Great </a:t>
            </a:r>
            <a:r>
              <a:rPr lang="en-US" sz="1400" dirty="0"/>
              <a:t>teamwork begins with </a:t>
            </a:r>
            <a:r>
              <a:rPr lang="en-US" sz="1400"/>
              <a:t>an </a:t>
            </a:r>
            <a:r>
              <a:rPr lang="en-US" sz="1400" smtClean="0"/>
              <a:t>R)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13627146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cap="none" dirty="0" smtClean="0"/>
              <a:t>5 Discussion questions </a:t>
            </a:r>
            <a:endParaRPr lang="en-US" cap="non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1678" y="1309817"/>
            <a:ext cx="10178322" cy="4569776"/>
          </a:xfrm>
        </p:spPr>
        <p:txBody>
          <a:bodyPr/>
          <a:lstStyle/>
          <a:p>
            <a:pPr marL="457200" indent="-457200">
              <a:buFont typeface="+mj-lt"/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5655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75042" y="2782930"/>
            <a:ext cx="63791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Groups. (</a:t>
            </a:r>
            <a:r>
              <a:rPr lang="en-US" sz="1400" dirty="0" err="1"/>
              <a:t>n.d.</a:t>
            </a:r>
            <a:r>
              <a:rPr lang="en-US" sz="1400" dirty="0"/>
              <a:t>). Retrieved October 19, 2016, from http://</a:t>
            </a:r>
            <a:r>
              <a:rPr lang="en-US" sz="1400" dirty="0" err="1"/>
              <a:t>www.austingalano.org</a:t>
            </a:r>
            <a:r>
              <a:rPr lang="en-US" sz="1400" dirty="0"/>
              <a:t>/groups/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63244" y="1437319"/>
            <a:ext cx="7742953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Doug </a:t>
            </a:r>
            <a:r>
              <a:rPr lang="en-US" sz="1400" dirty="0" err="1"/>
              <a:t>Turkel</a:t>
            </a:r>
            <a:r>
              <a:rPr lang="en-US" sz="1400" dirty="0"/>
              <a:t> – </a:t>
            </a:r>
            <a:r>
              <a:rPr lang="en-US" sz="1400" dirty="0" err="1"/>
              <a:t>UNnouncer</a:t>
            </a:r>
            <a:r>
              <a:rPr lang="en-US" sz="1400" dirty="0"/>
              <a:t> Voiceover Talent – Blog » Archive » Voice Over Mastermind Groups (Part 2). </a:t>
            </a:r>
            <a:endParaRPr lang="en-US" sz="1400" dirty="0" smtClean="0"/>
          </a:p>
          <a:p>
            <a:r>
              <a:rPr lang="en-US" sz="1400" dirty="0" smtClean="0"/>
              <a:t>(</a:t>
            </a:r>
            <a:r>
              <a:rPr lang="en-US" sz="1400" dirty="0" err="1"/>
              <a:t>n.d.</a:t>
            </a:r>
            <a:r>
              <a:rPr lang="en-US" sz="1400" dirty="0"/>
              <a:t>). </a:t>
            </a:r>
            <a:r>
              <a:rPr lang="en-US" sz="1400" dirty="0" smtClean="0"/>
              <a:t>Retrieved </a:t>
            </a:r>
            <a:r>
              <a:rPr lang="en-US" sz="1400" dirty="0"/>
              <a:t>October 19, 2016, from </a:t>
            </a:r>
            <a:r>
              <a:rPr lang="en-US" sz="1400" dirty="0">
                <a:hlinkClick r:id="rId2"/>
              </a:rPr>
              <a:t>http://</a:t>
            </a:r>
            <a:r>
              <a:rPr lang="en-US" sz="1400" dirty="0" smtClean="0">
                <a:hlinkClick r:id="rId2"/>
              </a:rPr>
              <a:t>dougturkel.com/blog/2011/04/30/</a:t>
            </a:r>
            <a:r>
              <a:rPr lang="en-US" sz="1400" dirty="0"/>
              <a:t> </a:t>
            </a:r>
            <a:r>
              <a:rPr lang="en-US" sz="1400" dirty="0" smtClean="0"/>
              <a:t>voice-over-mastermind</a:t>
            </a:r>
          </a:p>
          <a:p>
            <a:r>
              <a:rPr lang="en-US" sz="1400" dirty="0" smtClean="0"/>
              <a:t>-groups-part-2</a:t>
            </a:r>
            <a:r>
              <a:rPr lang="en-US" sz="1400" dirty="0"/>
              <a:t>/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563244" y="853438"/>
            <a:ext cx="73307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4 Things that Have Negative Effect on Teamwork - </a:t>
            </a:r>
            <a:r>
              <a:rPr lang="en-US" sz="1400" dirty="0" err="1"/>
              <a:t>Yanado</a:t>
            </a:r>
            <a:r>
              <a:rPr lang="en-US" sz="1400" dirty="0"/>
              <a:t>. (</a:t>
            </a:r>
            <a:r>
              <a:rPr lang="en-US" sz="1400" dirty="0" err="1"/>
              <a:t>n.d.</a:t>
            </a:r>
            <a:r>
              <a:rPr lang="en-US" sz="1400" dirty="0"/>
              <a:t>). Retrieved October 19, 2016, </a:t>
            </a:r>
            <a:r>
              <a:rPr lang="en-US" sz="1400" dirty="0" smtClean="0"/>
              <a:t>from</a:t>
            </a:r>
          </a:p>
          <a:p>
            <a:r>
              <a:rPr lang="en-US" sz="1400" dirty="0"/>
              <a:t>h</a:t>
            </a:r>
            <a:r>
              <a:rPr lang="en-US" sz="1400" dirty="0" smtClean="0"/>
              <a:t>ttps</a:t>
            </a:r>
            <a:r>
              <a:rPr lang="en-US" sz="1400" dirty="0"/>
              <a:t>://</a:t>
            </a:r>
            <a:r>
              <a:rPr lang="en-US" sz="1400" dirty="0" err="1"/>
              <a:t>yanado.com</a:t>
            </a:r>
            <a:r>
              <a:rPr lang="en-US" sz="1400" dirty="0"/>
              <a:t>/blog/4-things-that-have-negative-effect-on-teamwork/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79722" y="6274578"/>
            <a:ext cx="636975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Teamwork Archives - Business </a:t>
            </a:r>
            <a:r>
              <a:rPr lang="en-US" sz="1400" dirty="0" err="1"/>
              <a:t>HorsePower</a:t>
            </a:r>
            <a:r>
              <a:rPr lang="en-US" sz="1400" dirty="0"/>
              <a:t>. (</a:t>
            </a:r>
            <a:r>
              <a:rPr lang="en-US" sz="1400" dirty="0" err="1"/>
              <a:t>n.d.</a:t>
            </a:r>
            <a:r>
              <a:rPr lang="en-US" sz="1400" dirty="0"/>
              <a:t>). Retrieved October 19, 2016, from </a:t>
            </a:r>
            <a:endParaRPr lang="en-US" sz="1400" dirty="0" smtClean="0"/>
          </a:p>
          <a:p>
            <a:r>
              <a:rPr lang="en-US" sz="1400" dirty="0" smtClean="0"/>
              <a:t>http</a:t>
            </a:r>
            <a:r>
              <a:rPr lang="en-US" sz="1400" dirty="0"/>
              <a:t>://</a:t>
            </a:r>
            <a:r>
              <a:rPr lang="en-US" sz="1400" dirty="0" err="1"/>
              <a:t>www.businesshorsepower.com</a:t>
            </a:r>
            <a:r>
              <a:rPr lang="en-US" sz="1400" dirty="0"/>
              <a:t>/category/teamwork/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575042" y="4395826"/>
            <a:ext cx="67870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Ignite Business Development | Team Effectiveness. (</a:t>
            </a:r>
            <a:r>
              <a:rPr lang="en-US" sz="1400" dirty="0" err="1"/>
              <a:t>n.d.</a:t>
            </a:r>
            <a:r>
              <a:rPr lang="en-US" sz="1400" dirty="0"/>
              <a:t>). Retrieved October 19, 2016, from </a:t>
            </a:r>
            <a:endParaRPr lang="en-US" sz="1400" dirty="0" smtClean="0"/>
          </a:p>
          <a:p>
            <a:r>
              <a:rPr lang="en-US" sz="1400" dirty="0" smtClean="0"/>
              <a:t>http</a:t>
            </a:r>
            <a:r>
              <a:rPr lang="en-US" sz="1400" dirty="0"/>
              <a:t>://</a:t>
            </a:r>
            <a:r>
              <a:rPr lang="en-US" sz="1400" dirty="0" err="1"/>
              <a:t>ignitebd.co.uk</a:t>
            </a:r>
            <a:r>
              <a:rPr lang="en-US" sz="1400" dirty="0"/>
              <a:t>/training/team-effectiveness/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63244" y="5017950"/>
            <a:ext cx="746229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Leadership Teams - Building an Effective Leadership Team ... (</a:t>
            </a:r>
            <a:r>
              <a:rPr lang="en-US" sz="1400" dirty="0" err="1"/>
              <a:t>n.d.</a:t>
            </a:r>
            <a:r>
              <a:rPr lang="en-US" sz="1400" dirty="0"/>
              <a:t>). Retrieved October 19, 2016, from </a:t>
            </a:r>
            <a:endParaRPr lang="en-US" sz="1400" dirty="0" smtClean="0"/>
          </a:p>
          <a:p>
            <a:r>
              <a:rPr lang="en-US" sz="1400" dirty="0" smtClean="0"/>
              <a:t>http</a:t>
            </a:r>
            <a:r>
              <a:rPr lang="en-US" sz="1400" dirty="0"/>
              <a:t>://</a:t>
            </a:r>
            <a:r>
              <a:rPr lang="en-US" sz="1400" dirty="0" err="1"/>
              <a:t>professionbiz.com</a:t>
            </a:r>
            <a:r>
              <a:rPr lang="en-US" sz="1400" dirty="0"/>
              <a:t>/archives/7347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63244" y="2188453"/>
            <a:ext cx="7517571" cy="80021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Effective Supplier-Distributor Teamwork | Maple Ridge Blog. (</a:t>
            </a:r>
            <a:r>
              <a:rPr lang="en-US" sz="1400" dirty="0" err="1"/>
              <a:t>n.d.</a:t>
            </a:r>
            <a:r>
              <a:rPr lang="en-US" sz="1400" dirty="0"/>
              <a:t>). Retrieved October 19, 2016, from </a:t>
            </a:r>
          </a:p>
          <a:p>
            <a:r>
              <a:rPr lang="en-US" sz="1400" dirty="0"/>
              <a:t>http://</a:t>
            </a:r>
            <a:r>
              <a:rPr lang="en-US" sz="1400" dirty="0" err="1"/>
              <a:t>mapleridgeblog.com</a:t>
            </a:r>
            <a:r>
              <a:rPr lang="en-US" sz="1400" dirty="0"/>
              <a:t>/?p=2813</a:t>
            </a:r>
          </a:p>
          <a:p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1563244" y="3216858"/>
            <a:ext cx="818429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spcAft>
                <a:spcPts val="1600"/>
              </a:spcAft>
              <a:buFont typeface="Arial" charset="0"/>
              <a:buChar char="•"/>
            </a:pPr>
            <a:r>
              <a:rPr lang="en-US" sz="1400" dirty="0">
                <a:solidFill>
                  <a:srgbClr val="595959"/>
                </a:solidFill>
              </a:rPr>
              <a:t>Haas, M., &amp; Mortensen, M. (2016, June). The Secrets of Great Teamwork - Harvard Business Review. Retrieved October 17, 2016, from https://</a:t>
            </a:r>
            <a:r>
              <a:rPr lang="en-US" sz="1400" dirty="0" err="1">
                <a:solidFill>
                  <a:srgbClr val="595959"/>
                </a:solidFill>
              </a:rPr>
              <a:t>hbr.org</a:t>
            </a:r>
            <a:r>
              <a:rPr lang="en-US" sz="1400" dirty="0">
                <a:solidFill>
                  <a:srgbClr val="595959"/>
                </a:solidFill>
              </a:rPr>
              <a:t>/2016/06/the-secrets-of-great-teamwork</a:t>
            </a:r>
          </a:p>
        </p:txBody>
      </p:sp>
      <p:sp>
        <p:nvSpPr>
          <p:cNvPr id="6" name="Rectangle 5"/>
          <p:cNvSpPr/>
          <p:nvPr/>
        </p:nvSpPr>
        <p:spPr>
          <a:xfrm>
            <a:off x="1563244" y="5625207"/>
            <a:ext cx="770237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base">
              <a:buFont typeface="Arial" charset="0"/>
              <a:buChar char="•"/>
            </a:pPr>
            <a:r>
              <a:rPr lang="en-US" sz="1400" dirty="0" err="1">
                <a:solidFill>
                  <a:srgbClr val="595959"/>
                </a:solidFill>
              </a:rPr>
              <a:t>Tarricone</a:t>
            </a:r>
            <a:r>
              <a:rPr lang="en-US" sz="1400" dirty="0">
                <a:solidFill>
                  <a:srgbClr val="595959"/>
                </a:solidFill>
              </a:rPr>
              <a:t>, P., &amp; Luca, J. (2002). Successful teamwork: A case study - </a:t>
            </a:r>
            <a:r>
              <a:rPr lang="en-US" sz="1400" dirty="0" err="1">
                <a:solidFill>
                  <a:srgbClr val="595959"/>
                </a:solidFill>
              </a:rPr>
              <a:t>tarjomefa.com</a:t>
            </a:r>
            <a:r>
              <a:rPr lang="en-US" sz="1400" dirty="0">
                <a:solidFill>
                  <a:srgbClr val="595959"/>
                </a:solidFill>
              </a:rPr>
              <a:t>. Retrieved October 17, 2016, from http://</a:t>
            </a:r>
            <a:r>
              <a:rPr lang="en-US" sz="1400" dirty="0" err="1">
                <a:solidFill>
                  <a:srgbClr val="595959"/>
                </a:solidFill>
              </a:rPr>
              <a:t>tarjomefa.com</a:t>
            </a:r>
            <a:r>
              <a:rPr lang="en-US" sz="1400" dirty="0">
                <a:solidFill>
                  <a:srgbClr val="595959"/>
                </a:solidFill>
              </a:rPr>
              <a:t>/</a:t>
            </a:r>
            <a:r>
              <a:rPr lang="en-US" sz="1400" dirty="0" err="1">
                <a:solidFill>
                  <a:srgbClr val="595959"/>
                </a:solidFill>
              </a:rPr>
              <a:t>wp</a:t>
            </a:r>
            <a:r>
              <a:rPr lang="en-US" sz="1400" dirty="0">
                <a:solidFill>
                  <a:srgbClr val="595959"/>
                </a:solidFill>
              </a:rPr>
              <a:t>-content/uploads/2015/07/3118-engilish.pdf </a:t>
            </a:r>
          </a:p>
        </p:txBody>
      </p:sp>
      <p:sp>
        <p:nvSpPr>
          <p:cNvPr id="9" name="Rectangle 8"/>
          <p:cNvSpPr/>
          <p:nvPr/>
        </p:nvSpPr>
        <p:spPr>
          <a:xfrm>
            <a:off x="4378411" y="117219"/>
            <a:ext cx="7813589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b="1" dirty="0" smtClean="0"/>
              <a:t>Sources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1575042" y="3935969"/>
            <a:ext cx="500002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/>
              <a:t>Hitt</a:t>
            </a:r>
            <a:r>
              <a:rPr lang="en-US" sz="1400" dirty="0"/>
              <a:t>, M. A., Miller, C. C., &amp; </a:t>
            </a:r>
            <a:r>
              <a:rPr lang="en-US" sz="1400" dirty="0" err="1"/>
              <a:t>Colella</a:t>
            </a:r>
            <a:r>
              <a:rPr lang="en-US" sz="1400" dirty="0"/>
              <a:t>, A. (2015). </a:t>
            </a:r>
            <a:r>
              <a:rPr lang="en-US" sz="1400" i="1" dirty="0"/>
              <a:t>Organizational behavior</a:t>
            </a:r>
            <a:r>
              <a:rPr lang="en-US" sz="1400" dirty="0"/>
              <a:t>.</a:t>
            </a: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21616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dge">
  <a:themeElements>
    <a:clrScheme name="Badge">
      <a:dk1>
        <a:sysClr val="windowText" lastClr="000000"/>
      </a:dk1>
      <a:lt1>
        <a:sysClr val="window" lastClr="FFFFFF"/>
      </a:lt1>
      <a:dk2>
        <a:srgbClr val="2A1A00"/>
      </a:dk2>
      <a:lt2>
        <a:srgbClr val="F3F3F2"/>
      </a:lt2>
      <a:accent1>
        <a:srgbClr val="F8B323"/>
      </a:accent1>
      <a:accent2>
        <a:srgbClr val="656A59"/>
      </a:accent2>
      <a:accent3>
        <a:srgbClr val="46B2B5"/>
      </a:accent3>
      <a:accent4>
        <a:srgbClr val="8CAA7E"/>
      </a:accent4>
      <a:accent5>
        <a:srgbClr val="D36F68"/>
      </a:accent5>
      <a:accent6>
        <a:srgbClr val="826276"/>
      </a:accent6>
      <a:hlink>
        <a:srgbClr val="46B2B5"/>
      </a:hlink>
      <a:folHlink>
        <a:srgbClr val="A46694"/>
      </a:folHlink>
    </a:clrScheme>
    <a:fontScheme name="Badge">
      <a:majorFont>
        <a:latin typeface="Impact" panose="020B0806030902050204"/>
        <a:ea typeface=""/>
        <a:cs typeface=""/>
      </a:majorFont>
      <a:minorFont>
        <a:latin typeface="Gill Sans MT" panose="020B0502020104020203"/>
        <a:ea typeface=""/>
        <a:cs typeface=""/>
      </a:minorFont>
    </a:fontScheme>
    <a:fmtScheme name="Badg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12700" cap="flat" cmpd="sng" algn="in">
          <a:solidFill>
            <a:schemeClr val="phClr"/>
          </a:solidFill>
          <a:prstDash val="solid"/>
        </a:ln>
        <a:ln w="5080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algn="ctr" rotWithShape="0">
              <a:srgbClr val="000000">
                <a:alpha val="2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dge" id="{71A07785-5930-41D4-9A83-E23602B48E98}" vid="{771EA782-DFA6-45B1-AEA3-661F1715B31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Badge</Template>
  <TotalTime>2095</TotalTime>
  <Words>1452</Words>
  <Application>Microsoft Macintosh PowerPoint</Application>
  <PresentationFormat>Widescreen</PresentationFormat>
  <Paragraphs>207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0" baseType="lpstr">
      <vt:lpstr>Gill Sans MT</vt:lpstr>
      <vt:lpstr>Impact</vt:lpstr>
      <vt:lpstr>Arial</vt:lpstr>
      <vt:lpstr>Badge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Review of PQM</vt:lpstr>
      <vt:lpstr>Actions required for PQM</vt:lpstr>
      <vt:lpstr>Actions required for PQM cont.</vt:lpstr>
      <vt:lpstr>The Secrets of Great Teamwork</vt:lpstr>
      <vt:lpstr>The Secrets of Great Teamwork cont.</vt:lpstr>
      <vt:lpstr>Successful Teamwork:  A Case Study</vt:lpstr>
      <vt:lpstr>Build a Tower, Build a Team</vt:lpstr>
      <vt:lpstr>Teamwork “Levitation”</vt:lpstr>
      <vt:lpstr>5 Discussion questions 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TEAM WORK</dc:title>
  <dc:creator>Sara Ferrara</dc:creator>
  <cp:lastModifiedBy>Sara Ferrara</cp:lastModifiedBy>
  <cp:revision>30</cp:revision>
  <dcterms:created xsi:type="dcterms:W3CDTF">2016-10-19T02:35:56Z</dcterms:created>
  <dcterms:modified xsi:type="dcterms:W3CDTF">2016-10-24T21:39:17Z</dcterms:modified>
</cp:coreProperties>
</file>